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68"/>
  </p:notesMasterIdLst>
  <p:handoutMasterIdLst>
    <p:handoutMasterId r:id="rId69"/>
  </p:handoutMasterIdLst>
  <p:sldIdLst>
    <p:sldId id="256" r:id="rId2"/>
    <p:sldId id="301" r:id="rId3"/>
    <p:sldId id="257" r:id="rId4"/>
    <p:sldId id="260" r:id="rId5"/>
    <p:sldId id="262" r:id="rId6"/>
    <p:sldId id="304" r:id="rId7"/>
    <p:sldId id="303" r:id="rId8"/>
    <p:sldId id="313" r:id="rId9"/>
    <p:sldId id="336" r:id="rId10"/>
    <p:sldId id="379" r:id="rId11"/>
    <p:sldId id="306" r:id="rId12"/>
    <p:sldId id="305" r:id="rId13"/>
    <p:sldId id="307" r:id="rId14"/>
    <p:sldId id="339" r:id="rId15"/>
    <p:sldId id="375" r:id="rId16"/>
    <p:sldId id="340" r:id="rId17"/>
    <p:sldId id="343" r:id="rId18"/>
    <p:sldId id="341" r:id="rId19"/>
    <p:sldId id="342" r:id="rId20"/>
    <p:sldId id="380" r:id="rId21"/>
    <p:sldId id="372" r:id="rId22"/>
    <p:sldId id="355" r:id="rId23"/>
    <p:sldId id="302" r:id="rId24"/>
    <p:sldId id="259" r:id="rId25"/>
    <p:sldId id="308" r:id="rId26"/>
    <p:sldId id="309" r:id="rId27"/>
    <p:sldId id="337" r:id="rId28"/>
    <p:sldId id="358" r:id="rId29"/>
    <p:sldId id="356" r:id="rId30"/>
    <p:sldId id="357" r:id="rId31"/>
    <p:sldId id="338" r:id="rId32"/>
    <p:sldId id="359" r:id="rId33"/>
    <p:sldId id="360" r:id="rId34"/>
    <p:sldId id="361" r:id="rId35"/>
    <p:sldId id="364" r:id="rId36"/>
    <p:sldId id="363" r:id="rId37"/>
    <p:sldId id="365" r:id="rId38"/>
    <p:sldId id="319" r:id="rId39"/>
    <p:sldId id="366" r:id="rId40"/>
    <p:sldId id="348" r:id="rId41"/>
    <p:sldId id="367" r:id="rId42"/>
    <p:sldId id="368" r:id="rId43"/>
    <p:sldId id="369" r:id="rId44"/>
    <p:sldId id="370" r:id="rId45"/>
    <p:sldId id="371" r:id="rId46"/>
    <p:sldId id="321" r:id="rId47"/>
    <p:sldId id="324" r:id="rId48"/>
    <p:sldId id="346" r:id="rId49"/>
    <p:sldId id="345" r:id="rId50"/>
    <p:sldId id="311" r:id="rId51"/>
    <p:sldId id="373" r:id="rId52"/>
    <p:sldId id="310" r:id="rId53"/>
    <p:sldId id="315" r:id="rId54"/>
    <p:sldId id="350" r:id="rId55"/>
    <p:sldId id="331" r:id="rId56"/>
    <p:sldId id="316" r:id="rId57"/>
    <p:sldId id="351" r:id="rId58"/>
    <p:sldId id="352" r:id="rId59"/>
    <p:sldId id="317" r:id="rId60"/>
    <p:sldId id="353" r:id="rId61"/>
    <p:sldId id="377" r:id="rId62"/>
    <p:sldId id="354" r:id="rId63"/>
    <p:sldId id="325" r:id="rId64"/>
    <p:sldId id="334" r:id="rId65"/>
    <p:sldId id="378" r:id="rId66"/>
    <p:sldId id="374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6771DE-86A0-442A-8C21-44204F452BA1}">
          <p14:sldIdLst>
            <p14:sldId id="256"/>
            <p14:sldId id="301"/>
            <p14:sldId id="257"/>
            <p14:sldId id="260"/>
            <p14:sldId id="262"/>
          </p14:sldIdLst>
        </p14:section>
        <p14:section name="Modellazione" id="{4ACE86A7-05BA-455E-BCF5-37BD8891CC7E}">
          <p14:sldIdLst>
            <p14:sldId id="304"/>
            <p14:sldId id="303"/>
            <p14:sldId id="313"/>
            <p14:sldId id="336"/>
            <p14:sldId id="379"/>
            <p14:sldId id="306"/>
            <p14:sldId id="305"/>
            <p14:sldId id="307"/>
            <p14:sldId id="339"/>
            <p14:sldId id="375"/>
            <p14:sldId id="340"/>
            <p14:sldId id="343"/>
            <p14:sldId id="341"/>
            <p14:sldId id="342"/>
            <p14:sldId id="380"/>
            <p14:sldId id="372"/>
            <p14:sldId id="355"/>
          </p14:sldIdLst>
        </p14:section>
        <p14:section name="Attività sperimentale" id="{0FDD544A-71CB-44AD-88D0-9D1BE790EC06}">
          <p14:sldIdLst>
            <p14:sldId id="302"/>
            <p14:sldId id="259"/>
            <p14:sldId id="308"/>
            <p14:sldId id="309"/>
            <p14:sldId id="337"/>
            <p14:sldId id="358"/>
            <p14:sldId id="356"/>
            <p14:sldId id="357"/>
            <p14:sldId id="338"/>
            <p14:sldId id="359"/>
          </p14:sldIdLst>
        </p14:section>
        <p14:section name="Sistema reale SRT" id="{7D7692D1-B9CC-4F0C-BC1E-DB422476D682}">
          <p14:sldIdLst>
            <p14:sldId id="360"/>
            <p14:sldId id="361"/>
            <p14:sldId id="364"/>
            <p14:sldId id="363"/>
            <p14:sldId id="365"/>
            <p14:sldId id="319"/>
            <p14:sldId id="366"/>
            <p14:sldId id="348"/>
            <p14:sldId id="367"/>
            <p14:sldId id="368"/>
            <p14:sldId id="369"/>
            <p14:sldId id="370"/>
            <p14:sldId id="371"/>
            <p14:sldId id="321"/>
            <p14:sldId id="324"/>
            <p14:sldId id="346"/>
            <p14:sldId id="345"/>
            <p14:sldId id="311"/>
            <p14:sldId id="373"/>
            <p14:sldId id="310"/>
            <p14:sldId id="315"/>
            <p14:sldId id="350"/>
            <p14:sldId id="331"/>
            <p14:sldId id="316"/>
            <p14:sldId id="351"/>
            <p14:sldId id="352"/>
            <p14:sldId id="317"/>
            <p14:sldId id="353"/>
            <p14:sldId id="377"/>
            <p14:sldId id="354"/>
            <p14:sldId id="325"/>
            <p14:sldId id="334"/>
            <p14:sldId id="378"/>
          </p14:sldIdLst>
        </p14:section>
        <p14:section name="Conclusione" id="{A418C82C-88E2-40EA-83A4-6C9CA292637B}">
          <p14:sldIdLst>
            <p14:sldId id="3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87D8"/>
    <a:srgbClr val="DBD5D0"/>
    <a:srgbClr val="C1B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56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03A57E-A717-497D-BC76-66BF226841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SETTORE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7B504-6780-48D1-A476-DD98FF00BA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9643DF-E254-427A-83F3-06C6CA070A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D0CF0-AE6B-4342-9708-F0611AA570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SETTORE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0882D-BB54-44D8-A2E3-D3A87B46C55A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E60E3-B91A-45F7-AA2C-C8FB258D8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8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Vite e braccia sono trattate indipendentemente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43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Serve per settare una posizione di 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15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F2AF-9125-4D66-95B0-E9E937981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2C1FB-5057-4C31-9EF9-BC2030805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BF1B-EF21-4143-BBC1-C51AA92B5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6687C-6610-49E7-BEEC-32D952CA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FDFC6-117A-4495-9FA7-665F9EDCF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9E19D5-2622-4F72-98D2-90F03262F03B}"/>
              </a:ext>
            </a:extLst>
          </p:cNvPr>
          <p:cNvSpPr/>
          <p:nvPr userDrawn="1"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60622-ED89-416F-88EB-FA9B7DA7EAC9}"/>
              </a:ext>
            </a:extLst>
          </p:cNvPr>
          <p:cNvSpPr/>
          <p:nvPr userDrawn="1"/>
        </p:nvSpPr>
        <p:spPr>
          <a:xfrm>
            <a:off x="0" y="6447155"/>
            <a:ext cx="12192000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9CB0AF9-6D44-4E59-A82F-D0B60881C4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083" y="67380"/>
            <a:ext cx="947468" cy="87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6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A6DF-CF65-4899-83B8-497B1E36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DFB89-967B-4962-BF22-8D53886AE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6DFF0-6FBF-4F02-8030-07341F78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2C13D-8DFD-4F3F-BE19-F236C509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6FC2D-F7BD-43FD-8B3B-80F0D430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44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CD6922-E0FE-4F90-91FA-FFCF1C81FE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7CE01-960D-4BC2-83BE-460620BA9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C3011-5BB7-4A4F-A9D6-EA2E3F69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5B539-DAA4-4674-A072-B502AB56E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36C8F-091A-4334-BF54-1369D158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5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5A43-4358-48F1-8509-9EF5EC9CA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69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EEB6-BB12-4A22-B173-41A9DF7DA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685F3-12BC-4020-80AD-A7DF666BB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8B36C-CA34-4DE9-A7A0-1BF1F76C8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B460F-079C-436B-B79A-6C3E7DBCA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8351" y="6492873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67EF89-0D19-4C63-9C98-86CC458BB1C2}"/>
              </a:ext>
            </a:extLst>
          </p:cNvPr>
          <p:cNvCxnSpPr/>
          <p:nvPr userDrawn="1"/>
        </p:nvCxnSpPr>
        <p:spPr>
          <a:xfrm>
            <a:off x="838200" y="974785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51D4D8D-3F26-4961-ADA3-FDC897094539}"/>
              </a:ext>
            </a:extLst>
          </p:cNvPr>
          <p:cNvSpPr/>
          <p:nvPr userDrawn="1"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8659E-08DA-4C83-99EB-5BD0CE7EF87C}"/>
              </a:ext>
            </a:extLst>
          </p:cNvPr>
          <p:cNvSpPr/>
          <p:nvPr userDrawn="1"/>
        </p:nvSpPr>
        <p:spPr>
          <a:xfrm>
            <a:off x="0" y="6447155"/>
            <a:ext cx="12192000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F93BC2A-9EAA-49AD-B67E-782E7426A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083" y="67380"/>
            <a:ext cx="947468" cy="87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9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4B8C9-EE34-4C70-96D4-BD160F07C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C45DC-DD12-4655-8A13-B1612F249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0AD93-E8A4-4F89-8446-A7A128FE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2CFA-D899-4C3D-AE63-E459E5397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B9528-ED9A-4A15-A17B-4FF4AE47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29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00E7-51E8-4D0F-B7D7-70D59372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34900-4CD6-4D84-94F3-979EDF01C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14FD7-018D-49C6-8F8F-791DFA719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CACE5-9AB1-485D-879A-7F477003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8926E-2C1A-4C5E-B6BF-6C1F1E88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8C29-3DE8-438B-8C7F-D52A56E3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14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2214-139F-4C73-9294-2E65A35AD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653F3-4112-4F91-8794-0FFE07516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7A43D-5940-494C-A51D-11280910A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7DA1F-6C5A-4048-99F7-B9990CD0E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06ED8-CBD2-4CF2-BBD5-947BD26C05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100B82-24FC-4F1F-8ACB-2E99D002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4432A7-4C71-420F-9C76-8CCF3B6B0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30D7A-D389-404C-84FE-2A1FD3E2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1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6BE4-EFEF-403F-AC66-0B1B1813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B1C35-D606-4D70-9DCC-C8DDA4B0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E58C1-E117-449E-893A-FF1840E2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F46AE-6F26-44ED-931A-DE0E6DAF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73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82CF20-A080-43CA-AAD2-245400312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6CD732-20EC-4F7F-B403-77D4B85D0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4E37E-5128-4007-AD57-C59306E9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51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CE328-B957-4131-82DE-1F7BE684A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608B2-71BD-46EC-B4FE-84380B944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98B05-C916-4A09-BE2C-2A267BF97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ABB53-BFDF-4271-8054-50E2BB6AF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053CF-6BC9-4113-B299-F4F8A8EA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44B59-C623-4C0B-9E24-AE868479D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7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F724-BA01-452D-B26A-F3E0C6EA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78D8C-A66F-449D-A0AE-2773C65951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78472-3EE9-4E54-8BFF-E706E9963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44AC0-5136-4D08-8D36-656329274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604E7-94F4-4C96-90CA-5465AB934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B41A8-E252-4904-9EC3-503B6648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7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3045B-2F06-433E-A190-A870C4F8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5BBCE-B1BA-4760-A8D2-9CA5FDF8C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4CE19-64C9-43CD-96B3-DC6654F06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8C78-4DA8-46FB-BCE4-5A56A52D8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6B21E-B824-43BE-8A48-B379CF483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31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20.xml"/><Relationship Id="rId7" Type="http://schemas.openxmlformats.org/officeDocument/2006/relationships/image" Target="../media/image35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6.xml"/><Relationship Id="rId7" Type="http://schemas.openxmlformats.org/officeDocument/2006/relationships/image" Target="../media/image1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9.xml"/><Relationship Id="rId7" Type="http://schemas.openxmlformats.org/officeDocument/2006/relationships/image" Target="../media/image18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2.xml"/><Relationship Id="rId7" Type="http://schemas.openxmlformats.org/officeDocument/2006/relationships/image" Target="../media/image2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6752-8FE2-4247-BE1B-0AB801F84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79187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it-IT" sz="6000"/>
              <a:t>Indagine teorica e sperimentale sul controllo centralizzato per un robot a cinematica parallela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70D29-47FC-4D6A-92A7-332208F90C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Simone Cortinovis	</a:t>
            </a:r>
            <a:r>
              <a:rPr lang="en-GB" dirty="0"/>
              <a:t>1047201</a:t>
            </a:r>
          </a:p>
          <a:p>
            <a:r>
              <a:rPr lang="en-GB" dirty="0"/>
              <a:t>    Daniele Ravasio	1045934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DF658-8FFA-40F3-8A5C-5F14E1BC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</p:spPr>
        <p:txBody>
          <a:bodyPr/>
          <a:lstStyle/>
          <a:p>
            <a:fld id="{30CE5E7C-0830-42F1-88AF-5D6AA3D36303}" type="slidenum">
              <a:rPr lang="en-GB" smtClean="0">
                <a:solidFill>
                  <a:schemeClr val="bg1"/>
                </a:solidFill>
              </a:rPr>
              <a:t>1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A7D83-0FD7-45AE-9E03-50653C9F2775}"/>
              </a:ext>
            </a:extLst>
          </p:cNvPr>
          <p:cNvSpPr txBox="1"/>
          <p:nvPr/>
        </p:nvSpPr>
        <p:spPr>
          <a:xfrm>
            <a:off x="0" y="5763309"/>
            <a:ext cx="3988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Relatore:     	Prof. Paolo </a:t>
            </a:r>
            <a:r>
              <a:rPr lang="it-IT" dirty="0" err="1"/>
              <a:t>Righettini</a:t>
            </a:r>
            <a:endParaRPr lang="it-IT" dirty="0"/>
          </a:p>
          <a:p>
            <a:r>
              <a:rPr lang="it-IT" dirty="0"/>
              <a:t>Correlatore: 	Prof. Roberto Strada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547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2178-595D-4AC9-8ED4-0DD51971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</a:t>
            </a:r>
            <a:r>
              <a:rPr lang="it-IT" dirty="0" err="1"/>
              <a:t>simulink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2E326-F72D-4230-85AA-65D187296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9050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su Adams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849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Ai fini della modellazione teorica è stato realizzato un modello su Adams: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11</a:t>
            </a:fld>
            <a:endParaRPr lang="en-GB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4C6BD13F-82FE-4ECA-8B4F-3CE322F8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88589"/>
            <a:ext cx="5211562" cy="358050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C1BEFD9-62B7-4040-A28D-A82850E75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48" y="2278905"/>
            <a:ext cx="4085025" cy="35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Confronto modellazione sperimentale e Adams</a:t>
            </a:r>
            <a:endParaRPr lang="en-GB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AF82186-FB7F-4A3A-AF16-588F931C4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7" y="1114758"/>
            <a:ext cx="10603346" cy="516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3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</a:t>
            </a:r>
            <a:r>
              <a:rPr lang="it-IT" sz="4000" dirty="0" err="1"/>
              <a:t>cinetostatica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3915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Volendo analizzare le zone di lavoro del manipolatore sono state fatte: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Analisi dei punti di singolarità</a:t>
            </a:r>
          </a:p>
          <a:p>
            <a:pPr algn="just"/>
            <a:r>
              <a:rPr lang="it-IT" sz="2000" dirty="0"/>
              <a:t>Analisi </a:t>
            </a:r>
            <a:r>
              <a:rPr lang="it-IT" sz="2000" dirty="0" err="1"/>
              <a:t>cinestostatica</a:t>
            </a:r>
            <a:r>
              <a:rPr lang="it-IT" sz="2000" dirty="0"/>
              <a:t> mediante ellissoidi di manipolabilità </a:t>
            </a:r>
          </a:p>
          <a:p>
            <a:pPr algn="just"/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08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</a:t>
            </a:r>
          </a:p>
        </p:txBody>
      </p:sp>
      <p:pic>
        <p:nvPicPr>
          <p:cNvPr id="8" name="Content Placeholder 7" descr="Shape&#10;&#10;Description automatically generated">
            <a:extLst>
              <a:ext uri="{FF2B5EF4-FFF2-40B4-BE49-F238E27FC236}">
                <a16:creationId xmlns:a16="http://schemas.microsoft.com/office/drawing/2014/main" id="{FB6C589A-7B12-4C9E-A597-76056832B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936" y="1865928"/>
            <a:ext cx="7520128" cy="423007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D97BDA-C0E1-493B-BD4B-D1D933140727}"/>
              </a:ext>
            </a:extLst>
          </p:cNvPr>
          <p:cNvSpPr txBox="1"/>
          <p:nvPr/>
        </p:nvSpPr>
        <p:spPr>
          <a:xfrm>
            <a:off x="4882896" y="540410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BD1D7A-DC9A-495E-B396-14098D7FA49A}"/>
              </a:ext>
            </a:extLst>
          </p:cNvPr>
          <p:cNvSpPr txBox="1"/>
          <p:nvPr/>
        </p:nvSpPr>
        <p:spPr>
          <a:xfrm>
            <a:off x="3727704" y="336194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52A0B-13B4-4EE1-8EE9-6649DD8116A8}"/>
              </a:ext>
            </a:extLst>
          </p:cNvPr>
          <p:cNvSpPr txBox="1"/>
          <p:nvPr/>
        </p:nvSpPr>
        <p:spPr>
          <a:xfrm>
            <a:off x="6175248" y="222504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7EFFE-7EEC-4600-909F-6651EB388161}"/>
              </a:ext>
            </a:extLst>
          </p:cNvPr>
          <p:cNvSpPr txBox="1"/>
          <p:nvPr/>
        </p:nvSpPr>
        <p:spPr>
          <a:xfrm>
            <a:off x="6605016" y="540410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BB0CD6-C4F3-494D-B34E-A9E883CAA61D}"/>
              </a:ext>
            </a:extLst>
          </p:cNvPr>
          <p:cNvSpPr txBox="1"/>
          <p:nvPr/>
        </p:nvSpPr>
        <p:spPr>
          <a:xfrm>
            <a:off x="7665720" y="336194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89765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1</a:t>
            </a:r>
          </a:p>
        </p:txBody>
      </p:sp>
      <p:pic>
        <p:nvPicPr>
          <p:cNvPr id="6" name="Content Placeholder 5" descr="Shape&#10;&#10;Description automatically generated">
            <a:extLst>
              <a:ext uri="{FF2B5EF4-FFF2-40B4-BE49-F238E27FC236}">
                <a16:creationId xmlns:a16="http://schemas.microsoft.com/office/drawing/2014/main" id="{1110A0D4-070E-4072-A1EC-C4135D10B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7151511" cy="4022725"/>
          </a:xfrm>
        </p:spPr>
      </p:pic>
      <p:pic>
        <p:nvPicPr>
          <p:cNvPr id="5" name="Picture 4" descr="\documentclass{article}&#10;\usepackage{amsmath}&#10;\pagestyle{empty}&#10;\begin{document}&#10;&#10;\begin{equation*}&#10;y_1 = \sqrt{4l^2-(x-d)^2}&#10;\end{equation*}&#10;&#10;&#10;\end{document}" title="IguanaTex Bitmap Display">
            <a:extLst>
              <a:ext uri="{FF2B5EF4-FFF2-40B4-BE49-F238E27FC236}">
                <a16:creationId xmlns:a16="http://schemas.microsoft.com/office/drawing/2014/main" id="{F34B5B33-89A5-4456-BF0A-0CD3B27DB8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53" y="3872406"/>
            <a:ext cx="2346667" cy="303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F6BE71-F308-4955-9ED9-7B4034A9FA92}"/>
              </a:ext>
            </a:extLst>
          </p:cNvPr>
          <p:cNvSpPr txBox="1"/>
          <p:nvPr/>
        </p:nvSpPr>
        <p:spPr>
          <a:xfrm>
            <a:off x="2710396" y="510109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2F3C-D255-4465-98CC-E105AB568E67}"/>
              </a:ext>
            </a:extLst>
          </p:cNvPr>
          <p:cNvSpPr txBox="1"/>
          <p:nvPr/>
        </p:nvSpPr>
        <p:spPr>
          <a:xfrm>
            <a:off x="4157472" y="3503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94462-3EAB-46EC-A84F-6E6BC29B8573}"/>
              </a:ext>
            </a:extLst>
          </p:cNvPr>
          <p:cNvSpPr txBox="1"/>
          <p:nvPr/>
        </p:nvSpPr>
        <p:spPr>
          <a:xfrm>
            <a:off x="5104542" y="201975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6EA8E9-83B1-4493-A9F8-E5BF68027A31}"/>
              </a:ext>
            </a:extLst>
          </p:cNvPr>
          <p:cNvSpPr txBox="1"/>
          <p:nvPr/>
        </p:nvSpPr>
        <p:spPr>
          <a:xfrm>
            <a:off x="5242560" y="52090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002C9-DE58-4B6D-8C30-C25413F16E5E}"/>
              </a:ext>
            </a:extLst>
          </p:cNvPr>
          <p:cNvSpPr txBox="1"/>
          <p:nvPr/>
        </p:nvSpPr>
        <p:spPr>
          <a:xfrm>
            <a:off x="6257544" y="350307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</a:t>
            </a:r>
          </a:p>
        </p:txBody>
      </p:sp>
      <p:pic>
        <p:nvPicPr>
          <p:cNvPr id="12" name="Picture 11" descr="\documentclass{article}&#10;\usepackage{amsmath}&#10;\pagestyle{empty}&#10;\begin{document}&#10;&#10;\begin{equation*}&#10;\overrightarrow{AC} // \overrightarrow{CE}&#10;\end{equation*}&#10;&#10;&#10;\end{document}" title="IguanaTex Bitmap Display">
            <a:extLst>
              <a:ext uri="{FF2B5EF4-FFF2-40B4-BE49-F238E27FC236}">
                <a16:creationId xmlns:a16="http://schemas.microsoft.com/office/drawing/2014/main" id="{9E50B0B2-A1B1-4155-B0B2-EE7E3602F02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862" y="3063286"/>
            <a:ext cx="1027048" cy="3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23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2</a:t>
            </a:r>
          </a:p>
        </p:txBody>
      </p:sp>
      <p:pic>
        <p:nvPicPr>
          <p:cNvPr id="6" name="Content Placeholder 5" descr="Shape&#10;&#10;Description automatically generated">
            <a:extLst>
              <a:ext uri="{FF2B5EF4-FFF2-40B4-BE49-F238E27FC236}">
                <a16:creationId xmlns:a16="http://schemas.microsoft.com/office/drawing/2014/main" id="{8A746B71-8059-490B-A35B-A7BE9B479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7151511" cy="4022725"/>
          </a:xfrm>
        </p:spPr>
      </p:pic>
      <p:pic>
        <p:nvPicPr>
          <p:cNvPr id="5" name="Picture 4" descr="\documentclass{article}&#10;\usepackage{amsmath}&#10;\pagestyle{empty}&#10;\begin{document}&#10;&#10;\begin{equation*}&#10;y_2 = \sqrt{4l^2-(x+d)^2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4A7B05A-91BC-4759-9DD2-A29FEA80CB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346" y="3597103"/>
            <a:ext cx="2346667" cy="303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41E566-BD2A-43CD-AB2D-ACB9EFE85FFA}"/>
              </a:ext>
            </a:extLst>
          </p:cNvPr>
          <p:cNvSpPr txBox="1"/>
          <p:nvPr/>
        </p:nvSpPr>
        <p:spPr>
          <a:xfrm>
            <a:off x="4014216" y="54545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24420-E18C-46E2-8B55-C3869B880528}"/>
              </a:ext>
            </a:extLst>
          </p:cNvPr>
          <p:cNvSpPr txBox="1"/>
          <p:nvPr/>
        </p:nvSpPr>
        <p:spPr>
          <a:xfrm>
            <a:off x="2859024" y="34124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AE09C-A77A-4FC9-8AC8-2DE993D21D58}"/>
              </a:ext>
            </a:extLst>
          </p:cNvPr>
          <p:cNvSpPr txBox="1"/>
          <p:nvPr/>
        </p:nvSpPr>
        <p:spPr>
          <a:xfrm>
            <a:off x="4331932" y="203113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A48DD-0330-4BE1-BE60-F1EA634C937C}"/>
              </a:ext>
            </a:extLst>
          </p:cNvPr>
          <p:cNvSpPr txBox="1"/>
          <p:nvPr/>
        </p:nvSpPr>
        <p:spPr>
          <a:xfrm>
            <a:off x="5937142" y="523800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DE8E3-374B-4F11-B79A-A60021BB765C}"/>
              </a:ext>
            </a:extLst>
          </p:cNvPr>
          <p:cNvSpPr txBox="1"/>
          <p:nvPr/>
        </p:nvSpPr>
        <p:spPr>
          <a:xfrm>
            <a:off x="5306568" y="356405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</a:t>
            </a:r>
          </a:p>
        </p:txBody>
      </p:sp>
      <p:pic>
        <p:nvPicPr>
          <p:cNvPr id="4" name="Picture 3" descr="\documentclass{article}&#10;\usepackage{amsmath}&#10;\pagestyle{empty}&#10;\begin{document}&#10;&#10;\begin{equation*}&#10;\overrightarrow{BD} // \overrightarrow{DE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C7E91AB-20A1-4037-9594-3EAC776411F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012" y="2594864"/>
            <a:ext cx="1077333" cy="3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49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5</a:t>
            </a:r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2681B7F6-3152-400C-97FE-2F49211AD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27" y="1717138"/>
            <a:ext cx="7151511" cy="4022725"/>
          </a:xfrm>
        </p:spPr>
      </p:pic>
      <p:pic>
        <p:nvPicPr>
          <p:cNvPr id="5" name="Picture 4" descr="\documentclass{article}&#10;\usepackage{amsmath}&#10;\pagestyle{empty}&#10;\begin{document}&#10;&#10;\begin{equation*}&#10; x_5 = \bigg|\frac{x_{5p}+sx}{2}\bigg|, y_5 = \bigg|\frac{y_{5p}+sy}{2}\bigg|&#10;\end{equation*}&#10;&#10;&#10;\end{document}" title="IguanaTex Bitmap Display">
            <a:extLst>
              <a:ext uri="{FF2B5EF4-FFF2-40B4-BE49-F238E27FC236}">
                <a16:creationId xmlns:a16="http://schemas.microsoft.com/office/drawing/2014/main" id="{F262B8FB-428B-43BF-9BA4-92F57DDD6E5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085" y="4953000"/>
            <a:ext cx="3535238" cy="618667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\begin{equation*}&#10; x_{5p} = \frac{l^2+y_{5p}l\sin\theta_1+ld\cos\theta_1}{2d-l\cos\theta_1}&#10;\end{equation*}&#10;&#10;&#10;\end{document}" title="IguanaTex Bitmap Display">
            <a:extLst>
              <a:ext uri="{FF2B5EF4-FFF2-40B4-BE49-F238E27FC236}">
                <a16:creationId xmlns:a16="http://schemas.microsoft.com/office/drawing/2014/main" id="{600D13D3-9542-4EDA-8E7A-9CC73C5F06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085" y="3529507"/>
            <a:ext cx="3452952" cy="592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56D30-3482-4CC0-8266-FFB3DA091E9A}"/>
              </a:ext>
            </a:extLst>
          </p:cNvPr>
          <p:cNvSpPr txBox="1"/>
          <p:nvPr/>
        </p:nvSpPr>
        <p:spPr>
          <a:xfrm>
            <a:off x="3392424" y="520233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55975F-3D69-4EE7-9366-84CA6D601441}"/>
              </a:ext>
            </a:extLst>
          </p:cNvPr>
          <p:cNvSpPr txBox="1"/>
          <p:nvPr/>
        </p:nvSpPr>
        <p:spPr>
          <a:xfrm>
            <a:off x="2237232" y="31601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17E6C-49D4-4C50-A189-482E0FA16526}"/>
              </a:ext>
            </a:extLst>
          </p:cNvPr>
          <p:cNvSpPr txBox="1"/>
          <p:nvPr/>
        </p:nvSpPr>
        <p:spPr>
          <a:xfrm>
            <a:off x="4846476" y="316017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6F1F2-3D50-417E-80B1-E091D1855A6A}"/>
              </a:ext>
            </a:extLst>
          </p:cNvPr>
          <p:cNvSpPr txBox="1"/>
          <p:nvPr/>
        </p:nvSpPr>
        <p:spPr>
          <a:xfrm>
            <a:off x="5489448" y="512918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6683BA-1EAC-4515-B47D-D6BF2A39EFD2}"/>
              </a:ext>
            </a:extLst>
          </p:cNvPr>
          <p:cNvSpPr txBox="1"/>
          <p:nvPr/>
        </p:nvSpPr>
        <p:spPr>
          <a:xfrm>
            <a:off x="6586728" y="316017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</a:t>
            </a:r>
          </a:p>
        </p:txBody>
      </p:sp>
      <p:pic>
        <p:nvPicPr>
          <p:cNvPr id="4" name="Picture 3" descr="\documentclass{article}&#10;\usepackage{amsmath}&#10;\pagestyle{empty}&#10;\begin{document}&#10;&#10;\begin{equation*}&#10;\overrightarrow{CE} // \overrightarrow{ED}&#10;\end{equation*}&#10;&#10;&#10;\end{document}" title="IguanaTex Bitmap Display">
            <a:extLst>
              <a:ext uri="{FF2B5EF4-FFF2-40B4-BE49-F238E27FC236}">
                <a16:creationId xmlns:a16="http://schemas.microsoft.com/office/drawing/2014/main" id="{F75F868B-9BC1-4510-8B44-F3CE1560FE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132" y="2565571"/>
            <a:ext cx="1046857" cy="3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18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3</a:t>
            </a:r>
          </a:p>
        </p:txBody>
      </p:sp>
      <p:pic>
        <p:nvPicPr>
          <p:cNvPr id="6" name="Content Placeholder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8E21389-1944-4549-AE2E-C543F4CB1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7151511" cy="4022725"/>
          </a:xfrm>
        </p:spPr>
      </p:pic>
      <p:pic>
        <p:nvPicPr>
          <p:cNvPr id="5" name="Picture 4" descr="\documentclass{article}&#10;\usepackage{amsmath}&#10;\pagestyle{empty}&#10;\begin{document}&#10;&#10;\begin{equation*}&#10; y_3 = \sqrt{-(x-d)^2}&#10;\end{equation*}&#10;&#10;&#10;\end{document}" title="IguanaTex Bitmap Display">
            <a:extLst>
              <a:ext uri="{FF2B5EF4-FFF2-40B4-BE49-F238E27FC236}">
                <a16:creationId xmlns:a16="http://schemas.microsoft.com/office/drawing/2014/main" id="{58ABDBEA-0935-4892-B582-1F558D88ADE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283" y="3597103"/>
            <a:ext cx="1913905" cy="303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B41B8-14AE-4383-8C58-13AE34A86D73}"/>
              </a:ext>
            </a:extLst>
          </p:cNvPr>
          <p:cNvSpPr txBox="1"/>
          <p:nvPr/>
        </p:nvSpPr>
        <p:spPr>
          <a:xfrm>
            <a:off x="3254204" y="49926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65FD3-65AD-48B1-B6F4-C0ECB4D63043}"/>
              </a:ext>
            </a:extLst>
          </p:cNvPr>
          <p:cNvSpPr txBox="1"/>
          <p:nvPr/>
        </p:nvSpPr>
        <p:spPr>
          <a:xfrm>
            <a:off x="2144732" y="22555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C22381-7ADB-440F-B9F0-E0A9C8FF3EC4}"/>
              </a:ext>
            </a:extLst>
          </p:cNvPr>
          <p:cNvSpPr txBox="1"/>
          <p:nvPr/>
        </p:nvSpPr>
        <p:spPr>
          <a:xfrm>
            <a:off x="3758221" y="499262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28C137-02B6-4E01-A6D2-37AC384A95C3}"/>
              </a:ext>
            </a:extLst>
          </p:cNvPr>
          <p:cNvSpPr txBox="1"/>
          <p:nvPr/>
        </p:nvSpPr>
        <p:spPr>
          <a:xfrm>
            <a:off x="7582364" y="480795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F5F320-7527-46AA-B184-82EEA6C23561}"/>
              </a:ext>
            </a:extLst>
          </p:cNvPr>
          <p:cNvSpPr txBox="1"/>
          <p:nvPr/>
        </p:nvSpPr>
        <p:spPr>
          <a:xfrm>
            <a:off x="5768666" y="24401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</a:t>
            </a:r>
          </a:p>
        </p:txBody>
      </p:sp>
      <p:pic>
        <p:nvPicPr>
          <p:cNvPr id="4" name="Picture 3" descr="\documentclass{article}&#10;\usepackage{amsmath}&#10;\pagestyle{empty}&#10;\begin{document}&#10;&#10;\begin{equation*}&#10;\overrightarrow{A} = \overrightarrow{E}&#10;\end{equation*}&#10;&#10;&#10;\end{document}" title="IguanaTex Bitmap Display">
            <a:extLst>
              <a:ext uri="{FF2B5EF4-FFF2-40B4-BE49-F238E27FC236}">
                <a16:creationId xmlns:a16="http://schemas.microsoft.com/office/drawing/2014/main" id="{E00E387F-C07A-4EC6-B8F4-A700D1D51E7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616" y="2809518"/>
            <a:ext cx="815238" cy="30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79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4</a:t>
            </a:r>
          </a:p>
        </p:txBody>
      </p:sp>
      <p:pic>
        <p:nvPicPr>
          <p:cNvPr id="6" name="Content Placeholder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B063553-9201-4DEA-A860-D127ED678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7151511" cy="4022725"/>
          </a:xfrm>
        </p:spPr>
      </p:pic>
      <p:pic>
        <p:nvPicPr>
          <p:cNvPr id="5" name="Picture 4" descr="\documentclass{article}&#10;\usepackage{amsmath}&#10;\pagestyle{empty}&#10;\begin{document}&#10;&#10;\begin{equation*}&#10;  y_4 = \sqrt{-(x+d)^2}&#10;\end{equation*}&#10;&#10;&#10;\end{document}" title="IguanaTex Bitmap Display">
            <a:extLst>
              <a:ext uri="{FF2B5EF4-FFF2-40B4-BE49-F238E27FC236}">
                <a16:creationId xmlns:a16="http://schemas.microsoft.com/office/drawing/2014/main" id="{3AF8AF9B-60CC-4C59-BB60-57452620B4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370" y="3597103"/>
            <a:ext cx="1913905" cy="303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99B6AE-FE2D-4FB7-861F-711DD8069F5F}"/>
              </a:ext>
            </a:extLst>
          </p:cNvPr>
          <p:cNvSpPr txBox="1"/>
          <p:nvPr/>
        </p:nvSpPr>
        <p:spPr>
          <a:xfrm>
            <a:off x="2062231" y="482446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11C11-58F3-4733-91C9-32AA6A454659}"/>
              </a:ext>
            </a:extLst>
          </p:cNvPr>
          <p:cNvSpPr txBox="1"/>
          <p:nvPr/>
        </p:nvSpPr>
        <p:spPr>
          <a:xfrm>
            <a:off x="3831515" y="238406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43191-14C5-4E9A-9555-6FB779077D84}"/>
              </a:ext>
            </a:extLst>
          </p:cNvPr>
          <p:cNvSpPr txBox="1"/>
          <p:nvPr/>
        </p:nvSpPr>
        <p:spPr>
          <a:xfrm>
            <a:off x="5273590" y="482446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E3E38-8EF3-4E35-AA79-1F71107FAA88}"/>
              </a:ext>
            </a:extLst>
          </p:cNvPr>
          <p:cNvSpPr txBox="1"/>
          <p:nvPr/>
        </p:nvSpPr>
        <p:spPr>
          <a:xfrm>
            <a:off x="5937142" y="482446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13F37-E90B-4050-B119-5CBFED704D33}"/>
              </a:ext>
            </a:extLst>
          </p:cNvPr>
          <p:cNvSpPr txBox="1"/>
          <p:nvPr/>
        </p:nvSpPr>
        <p:spPr>
          <a:xfrm>
            <a:off x="7495211" y="207176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</a:t>
            </a:r>
          </a:p>
        </p:txBody>
      </p:sp>
      <p:pic>
        <p:nvPicPr>
          <p:cNvPr id="4" name="Picture 3" descr="\documentclass{article}&#10;\usepackage{amsmath}&#10;\pagestyle{empty}&#10;\begin{document}&#10;&#10;\begin{equation*}&#10;\overrightarrow{E} = \overrightarrow{B}&#10;\end{equation*}&#10;&#10;&#10;\end{document}" title="IguanaTex Bitmap Display">
            <a:extLst>
              <a:ext uri="{FF2B5EF4-FFF2-40B4-BE49-F238E27FC236}">
                <a16:creationId xmlns:a16="http://schemas.microsoft.com/office/drawing/2014/main" id="{E1FB6988-85E3-467A-A106-A9D2692D229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703" y="2753392"/>
            <a:ext cx="815238" cy="30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86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6879-49EF-4071-A047-73A70806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Struttura della presentazione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5E69B-9AEB-4F3E-A10C-E5E26D46B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Introduzione al dispositivo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Modellazione matematica del sistema e sviluppo software di simulazione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Confronto modello con modello Adams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Attività sperimentale</a:t>
            </a:r>
          </a:p>
          <a:p>
            <a:pPr lvl="1"/>
            <a:r>
              <a:rPr lang="it-IT" sz="2000" dirty="0"/>
              <a:t>Setup banco</a:t>
            </a:r>
          </a:p>
          <a:p>
            <a:pPr lvl="1"/>
            <a:r>
              <a:rPr lang="it-IT" sz="2000" dirty="0"/>
              <a:t>Realizzazione software di controllo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Confronto tipologie di controllo</a:t>
            </a:r>
          </a:p>
          <a:p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45D00-E76E-42CB-81BB-35ACD617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816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121A-4072-4767-9A74-BFB90BAC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Punti di singolarità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8D74B50F-F590-46DF-9FF6-2F99DA5FD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05" y="1235036"/>
            <a:ext cx="6479834" cy="4859876"/>
          </a:xfrm>
        </p:spPr>
      </p:pic>
    </p:spTree>
    <p:extLst>
      <p:ext uri="{BB962C8B-B14F-4D97-AF65-F5344CB8AC3E}">
        <p14:creationId xmlns:p14="http://schemas.microsoft.com/office/powerpoint/2010/main" val="2794642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5FFF-21D8-49AA-BD69-D33ADC11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Manipolabilità</a:t>
            </a:r>
          </a:p>
        </p:txBody>
      </p:sp>
      <p:pic>
        <p:nvPicPr>
          <p:cNvPr id="4" name="Picture 3" descr="\documentclass{article}&#10;\usepackage{amsmath}&#10;\pagestyle{empty}&#10;\begin{document}&#10;&#10;\begin{equation*}&#10; r = \frac{\max \lambda}{\min \lambda} t.c. \ \lambda \in eig(J_{man} = JJ^T)&#10;\end{equation*}&#10;&#10;&#10;\end{document}" title="IguanaTex Bitmap Display">
            <a:extLst>
              <a:ext uri="{FF2B5EF4-FFF2-40B4-BE49-F238E27FC236}">
                <a16:creationId xmlns:a16="http://schemas.microsoft.com/office/drawing/2014/main" id="{57D71227-DC9C-4AA6-94E8-96C122A642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857" y="1031250"/>
            <a:ext cx="3954286" cy="522667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811DCC5-A33B-4286-802C-54F8A9648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22" y="2170672"/>
            <a:ext cx="5528342" cy="414625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A24882F-98C2-4350-950C-4164B8697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38" y="2170672"/>
            <a:ext cx="5528343" cy="41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8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Spazio di lavoro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D3F83EA-6685-4710-A6A0-6DC6BA3EA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" y="1493116"/>
            <a:ext cx="5801784" cy="435133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1AD968B-B2F9-4E59-BC48-4936555AE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92" y="1493117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98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Attività sperimentale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Alla fine dell’attività di modellazione si è passati alla fase successiva, quella sperimentale, gli obiettivi principali sono stati: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Configurazione manipolatore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Identificazione topologia della rete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Implementazione strategie di controllo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230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58255-F164-48BC-BA4E-10FAF540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Banco </a:t>
            </a:r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prova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8279B-E49E-42DC-B6F6-00D6DF98C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57" name="Immagine 3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DB9315EE-3C67-41A8-B35D-A7C017C46C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"/>
          <a:stretch/>
        </p:blipFill>
        <p:spPr>
          <a:xfrm>
            <a:off x="673936" y="640081"/>
            <a:ext cx="6832342" cy="505415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F4596A-D3A9-4866-9050-0BF75673DBE4}"/>
              </a:ext>
            </a:extLst>
          </p:cNvPr>
          <p:cNvCxnSpPr>
            <a:cxnSpLocks/>
          </p:cNvCxnSpPr>
          <p:nvPr/>
        </p:nvCxnSpPr>
        <p:spPr>
          <a:xfrm flipH="1" flipV="1">
            <a:off x="5734050" y="2992564"/>
            <a:ext cx="895350" cy="1482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A3F51C-082C-47AD-86EB-6A9C56148729}"/>
              </a:ext>
            </a:extLst>
          </p:cNvPr>
          <p:cNvCxnSpPr>
            <a:cxnSpLocks/>
          </p:cNvCxnSpPr>
          <p:nvPr/>
        </p:nvCxnSpPr>
        <p:spPr>
          <a:xfrm flipH="1">
            <a:off x="6814044" y="1781175"/>
            <a:ext cx="777381" cy="573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5D0342-8FB8-4527-AC11-95804B79D54E}"/>
              </a:ext>
            </a:extLst>
          </p:cNvPr>
          <p:cNvCxnSpPr>
            <a:cxnSpLocks/>
          </p:cNvCxnSpPr>
          <p:nvPr/>
        </p:nvCxnSpPr>
        <p:spPr>
          <a:xfrm flipV="1">
            <a:off x="1462757" y="3594236"/>
            <a:ext cx="907424" cy="91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8D8713-11F8-4E04-9BC3-3FDC96D5F390}"/>
              </a:ext>
            </a:extLst>
          </p:cNvPr>
          <p:cNvCxnSpPr>
            <a:cxnSpLocks/>
          </p:cNvCxnSpPr>
          <p:nvPr/>
        </p:nvCxnSpPr>
        <p:spPr>
          <a:xfrm flipV="1">
            <a:off x="2609850" y="4280204"/>
            <a:ext cx="405692" cy="1158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D2FE93-D3FF-4E5C-9BA4-F63BD4617CA1}"/>
              </a:ext>
            </a:extLst>
          </p:cNvPr>
          <p:cNvCxnSpPr>
            <a:cxnSpLocks/>
          </p:cNvCxnSpPr>
          <p:nvPr/>
        </p:nvCxnSpPr>
        <p:spPr>
          <a:xfrm flipV="1">
            <a:off x="1847078" y="3448785"/>
            <a:ext cx="1347544" cy="1094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12019F-E84B-4623-A972-460FB385B8C3}"/>
              </a:ext>
            </a:extLst>
          </p:cNvPr>
          <p:cNvCxnSpPr>
            <a:cxnSpLocks/>
          </p:cNvCxnSpPr>
          <p:nvPr/>
        </p:nvCxnSpPr>
        <p:spPr>
          <a:xfrm flipH="1">
            <a:off x="3824385" y="1248806"/>
            <a:ext cx="246170" cy="822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8704B5A-BCE2-470C-BE0A-01D8B2403724}"/>
              </a:ext>
            </a:extLst>
          </p:cNvPr>
          <p:cNvSpPr txBox="1"/>
          <p:nvPr/>
        </p:nvSpPr>
        <p:spPr>
          <a:xfrm>
            <a:off x="6629400" y="4543425"/>
            <a:ext cx="848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Target pc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09E9FA-5CD6-4937-80EA-680A08E7AE4E}"/>
              </a:ext>
            </a:extLst>
          </p:cNvPr>
          <p:cNvSpPr txBox="1"/>
          <p:nvPr/>
        </p:nvSpPr>
        <p:spPr>
          <a:xfrm>
            <a:off x="7506278" y="1618143"/>
            <a:ext cx="1099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Alimentatori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92D3ED-5547-446B-8E20-1D1922A8C475}"/>
              </a:ext>
            </a:extLst>
          </p:cNvPr>
          <p:cNvSpPr txBox="1"/>
          <p:nvPr/>
        </p:nvSpPr>
        <p:spPr>
          <a:xfrm>
            <a:off x="4059484" y="1009874"/>
            <a:ext cx="1003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Motori vite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724C76-CA67-4098-9121-4950814F9911}"/>
              </a:ext>
            </a:extLst>
          </p:cNvPr>
          <p:cNvSpPr txBox="1"/>
          <p:nvPr/>
        </p:nvSpPr>
        <p:spPr>
          <a:xfrm>
            <a:off x="349518" y="3486234"/>
            <a:ext cx="125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Motori braccia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C1B066-FCA4-478B-833C-22BEB37E4249}"/>
              </a:ext>
            </a:extLst>
          </p:cNvPr>
          <p:cNvSpPr txBox="1"/>
          <p:nvPr/>
        </p:nvSpPr>
        <p:spPr>
          <a:xfrm>
            <a:off x="1172483" y="4507839"/>
            <a:ext cx="74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solidFill>
                  <a:srgbClr val="3687D8"/>
                </a:solidFill>
              </a:rPr>
              <a:t>Bechoff</a:t>
            </a:r>
            <a:endParaRPr lang="it-IT" sz="1400" dirty="0">
              <a:solidFill>
                <a:srgbClr val="3687D8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76A4EE-641B-4FA8-8EBE-58A8D610ED26}"/>
              </a:ext>
            </a:extLst>
          </p:cNvPr>
          <p:cNvSpPr txBox="1"/>
          <p:nvPr/>
        </p:nvSpPr>
        <p:spPr>
          <a:xfrm>
            <a:off x="1444211" y="5351912"/>
            <a:ext cx="1104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Azionamenti</a:t>
            </a:r>
          </a:p>
        </p:txBody>
      </p:sp>
    </p:spTree>
    <p:extLst>
      <p:ext uri="{BB962C8B-B14F-4D97-AF65-F5344CB8AC3E}">
        <p14:creationId xmlns:p14="http://schemas.microsoft.com/office/powerpoint/2010/main" val="296795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5" grpId="0"/>
      <p:bldP spid="46" grpId="0"/>
      <p:bldP spid="47" grpId="0"/>
      <p:bldP spid="49" grpId="0"/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Configurazione manipolatore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La comunicazione con il manipolatore avviene tramite </a:t>
            </a:r>
            <a:r>
              <a:rPr lang="it-IT" sz="2000" dirty="0" err="1"/>
              <a:t>Ethercat</a:t>
            </a:r>
            <a:r>
              <a:rPr lang="it-IT" sz="2000" dirty="0"/>
              <a:t>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Verificare corretto cablaggio dei cavi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Assegnare indirizzi IP a target e PC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Identificare le porte per lo scambio dei messaggi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Costruire la topologia della rete</a:t>
            </a:r>
          </a:p>
          <a:p>
            <a:pPr algn="just"/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358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logo&#10;&#10;Description automatically generated">
            <a:extLst>
              <a:ext uri="{FF2B5EF4-FFF2-40B4-BE49-F238E27FC236}">
                <a16:creationId xmlns:a16="http://schemas.microsoft.com/office/drawing/2014/main" id="{8CE7C477-7BC5-45B7-8001-DA4E1684E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88" y="1945596"/>
            <a:ext cx="2421781" cy="1937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Topologia della rete (1)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277930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/>
              <a:t>La topologia prevista da </a:t>
            </a:r>
            <a:r>
              <a:rPr lang="it-IT" dirty="0" err="1"/>
              <a:t>Ethercat</a:t>
            </a:r>
            <a:r>
              <a:rPr lang="it-IT" dirty="0"/>
              <a:t> è quella master-slave:</a:t>
            </a:r>
          </a:p>
          <a:p>
            <a:pPr marL="0" indent="0" algn="just">
              <a:buNone/>
            </a:pP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26</a:t>
            </a:fld>
            <a:endParaRPr lang="en-GB"/>
          </a:p>
        </p:txBody>
      </p:sp>
      <p:grpSp>
        <p:nvGrpSpPr>
          <p:cNvPr id="5" name="Gruppo 5">
            <a:extLst>
              <a:ext uri="{FF2B5EF4-FFF2-40B4-BE49-F238E27FC236}">
                <a16:creationId xmlns:a16="http://schemas.microsoft.com/office/drawing/2014/main" id="{52B9ADB4-507C-4B00-B4E8-4CE15915D712}"/>
              </a:ext>
            </a:extLst>
          </p:cNvPr>
          <p:cNvGrpSpPr/>
          <p:nvPr/>
        </p:nvGrpSpPr>
        <p:grpSpPr>
          <a:xfrm>
            <a:off x="4790390" y="2142360"/>
            <a:ext cx="7048674" cy="4022081"/>
            <a:chOff x="4687757" y="1579350"/>
            <a:chExt cx="7375517" cy="4527948"/>
          </a:xfrm>
        </p:grpSpPr>
        <p:sp>
          <p:nvSpPr>
            <p:cNvPr id="6" name="Rettangolo 6">
              <a:extLst>
                <a:ext uri="{FF2B5EF4-FFF2-40B4-BE49-F238E27FC236}">
                  <a16:creationId xmlns:a16="http://schemas.microsoft.com/office/drawing/2014/main" id="{E361E0A2-3F6B-476C-9142-2753D9DF86E6}"/>
                </a:ext>
              </a:extLst>
            </p:cNvPr>
            <p:cNvSpPr/>
            <p:nvPr/>
          </p:nvSpPr>
          <p:spPr>
            <a:xfrm>
              <a:off x="6268849" y="5396098"/>
              <a:ext cx="2069660" cy="711200"/>
            </a:xfrm>
            <a:prstGeom prst="rect">
              <a:avLst/>
            </a:prstGeom>
            <a:solidFill>
              <a:srgbClr val="90E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Azionamento 1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(2 motori braccia)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ttangolo 7">
              <a:extLst>
                <a:ext uri="{FF2B5EF4-FFF2-40B4-BE49-F238E27FC236}">
                  <a16:creationId xmlns:a16="http://schemas.microsoft.com/office/drawing/2014/main" id="{A6C9F98A-EC3A-46A4-A687-6E22F5B3EE9D}"/>
                </a:ext>
              </a:extLst>
            </p:cNvPr>
            <p:cNvSpPr/>
            <p:nvPr/>
          </p:nvSpPr>
          <p:spPr>
            <a:xfrm>
              <a:off x="4687757" y="3233264"/>
              <a:ext cx="2423032" cy="565194"/>
            </a:xfrm>
            <a:prstGeom prst="rect">
              <a:avLst/>
            </a:prstGeom>
            <a:solidFill>
              <a:srgbClr val="88CE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Master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(Simulink Real-Time)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ttangolo 8">
              <a:extLst>
                <a:ext uri="{FF2B5EF4-FFF2-40B4-BE49-F238E27FC236}">
                  <a16:creationId xmlns:a16="http://schemas.microsoft.com/office/drawing/2014/main" id="{A0937D67-1353-42BA-B2ED-F5D5FD9DE742}"/>
                </a:ext>
              </a:extLst>
            </p:cNvPr>
            <p:cNvSpPr/>
            <p:nvPr/>
          </p:nvSpPr>
          <p:spPr>
            <a:xfrm>
              <a:off x="10034776" y="1858118"/>
              <a:ext cx="2028498" cy="593645"/>
            </a:xfrm>
            <a:prstGeom prst="rect">
              <a:avLst/>
            </a:prstGeom>
            <a:solidFill>
              <a:srgbClr val="FEE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Modulo Beckhoff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(I/O Digitali)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CasellaDiTesto 12">
              <a:extLst>
                <a:ext uri="{FF2B5EF4-FFF2-40B4-BE49-F238E27FC236}">
                  <a16:creationId xmlns:a16="http://schemas.microsoft.com/office/drawing/2014/main" id="{31F7B2DF-9B14-46B1-96EE-4E998A273504}"/>
                </a:ext>
              </a:extLst>
            </p:cNvPr>
            <p:cNvSpPr txBox="1"/>
            <p:nvPr/>
          </p:nvSpPr>
          <p:spPr>
            <a:xfrm>
              <a:off x="5087934" y="1579350"/>
              <a:ext cx="67" cy="242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1400" dirty="0"/>
            </a:p>
          </p:txBody>
        </p:sp>
        <p:cxnSp>
          <p:nvCxnSpPr>
            <p:cNvPr id="10" name="Connettore a gomito 16">
              <a:extLst>
                <a:ext uri="{FF2B5EF4-FFF2-40B4-BE49-F238E27FC236}">
                  <a16:creationId xmlns:a16="http://schemas.microsoft.com/office/drawing/2014/main" id="{2F05D238-7752-48A6-A31E-0F3B02D0C661}"/>
                </a:ext>
              </a:extLst>
            </p:cNvPr>
            <p:cNvCxnSpPr>
              <a:cxnSpLocks/>
              <a:stCxn id="15" idx="0"/>
              <a:endCxn id="14" idx="3"/>
            </p:cNvCxnSpPr>
            <p:nvPr/>
          </p:nvCxnSpPr>
          <p:spPr>
            <a:xfrm flipH="1">
              <a:off x="8362505" y="2154942"/>
              <a:ext cx="1628887" cy="2574517"/>
            </a:xfrm>
            <a:prstGeom prst="bentConnector3">
              <a:avLst>
                <a:gd name="adj1" fmla="val 11363"/>
              </a:avLst>
            </a:prstGeom>
            <a:ln w="28575">
              <a:gradFill>
                <a:gsLst>
                  <a:gs pos="100000">
                    <a:srgbClr val="90EE90"/>
                  </a:gs>
                  <a:gs pos="0">
                    <a:srgbClr val="FEEB5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sellaDiTesto 17">
              <a:extLst>
                <a:ext uri="{FF2B5EF4-FFF2-40B4-BE49-F238E27FC236}">
                  <a16:creationId xmlns:a16="http://schemas.microsoft.com/office/drawing/2014/main" id="{DD1097EE-6076-46CA-B95E-31C25FC50C1B}"/>
                </a:ext>
              </a:extLst>
            </p:cNvPr>
            <p:cNvSpPr txBox="1"/>
            <p:nvPr/>
          </p:nvSpPr>
          <p:spPr>
            <a:xfrm>
              <a:off x="8551554" y="4654796"/>
              <a:ext cx="67" cy="242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1400" dirty="0"/>
            </a:p>
          </p:txBody>
        </p:sp>
        <p:cxnSp>
          <p:nvCxnSpPr>
            <p:cNvPr id="12" name="Connettore 2 23">
              <a:extLst>
                <a:ext uri="{FF2B5EF4-FFF2-40B4-BE49-F238E27FC236}">
                  <a16:creationId xmlns:a16="http://schemas.microsoft.com/office/drawing/2014/main" id="{FF0ACBD7-4681-49F2-BFAE-3F88A9429D79}"/>
                </a:ext>
              </a:extLst>
            </p:cNvPr>
            <p:cNvCxnSpPr>
              <a:cxnSpLocks/>
            </p:cNvCxnSpPr>
            <p:nvPr/>
          </p:nvCxnSpPr>
          <p:spPr>
            <a:xfrm>
              <a:off x="6960874" y="2179676"/>
              <a:ext cx="1137524" cy="0"/>
            </a:xfrm>
            <a:prstGeom prst="straightConnector1">
              <a:avLst/>
            </a:prstGeom>
            <a:ln w="28575">
              <a:gradFill flip="none" rotWithShape="1">
                <a:gsLst>
                  <a:gs pos="100000">
                    <a:srgbClr val="FEEB5C"/>
                  </a:gs>
                  <a:gs pos="0">
                    <a:srgbClr val="88CEEB"/>
                  </a:gs>
                </a:gsLst>
                <a:lin ang="0" scaled="0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Advantech IPC-610 Industrial PC Chassis - Price, Specs">
            <a:extLst>
              <a:ext uri="{FF2B5EF4-FFF2-40B4-BE49-F238E27FC236}">
                <a16:creationId xmlns:a16="http://schemas.microsoft.com/office/drawing/2014/main" id="{2D78BA01-1E6D-4B81-B477-87277F242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47" b="5806"/>
          <a:stretch/>
        </p:blipFill>
        <p:spPr bwMode="auto">
          <a:xfrm>
            <a:off x="5020477" y="2242870"/>
            <a:ext cx="1689894" cy="105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41">
            <a:extLst>
              <a:ext uri="{FF2B5EF4-FFF2-40B4-BE49-F238E27FC236}">
                <a16:creationId xmlns:a16="http://schemas.microsoft.com/office/drawing/2014/main" id="{B40CB43D-E1F6-468A-A2E0-3B0762211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49" y="4413083"/>
            <a:ext cx="1977945" cy="1054904"/>
          </a:xfrm>
          <a:prstGeom prst="rect">
            <a:avLst/>
          </a:prstGeom>
        </p:spPr>
      </p:pic>
      <p:pic>
        <p:nvPicPr>
          <p:cNvPr id="15" name="Immagine 42">
            <a:extLst>
              <a:ext uri="{FF2B5EF4-FFF2-40B4-BE49-F238E27FC236}">
                <a16:creationId xmlns:a16="http://schemas.microsoft.com/office/drawing/2014/main" id="{01702B54-BCEE-4C4A-A88A-B0CFCB280B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03" r="38667"/>
          <a:stretch/>
        </p:blipFill>
        <p:spPr>
          <a:xfrm rot="5400000">
            <a:off x="8451631" y="1747219"/>
            <a:ext cx="1001881" cy="1812853"/>
          </a:xfrm>
          <a:prstGeom prst="rect">
            <a:avLst/>
          </a:prstGeom>
        </p:spPr>
      </p:pic>
      <p:pic>
        <p:nvPicPr>
          <p:cNvPr id="16" name="Immagine 66">
            <a:extLst>
              <a:ext uri="{FF2B5EF4-FFF2-40B4-BE49-F238E27FC236}">
                <a16:creationId xmlns:a16="http://schemas.microsoft.com/office/drawing/2014/main" id="{B7796D14-5B80-4251-9480-AA5401CB0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187" y="4414553"/>
            <a:ext cx="1977945" cy="1054904"/>
          </a:xfrm>
          <a:prstGeom prst="rect">
            <a:avLst/>
          </a:prstGeom>
        </p:spPr>
      </p:pic>
      <p:sp>
        <p:nvSpPr>
          <p:cNvPr id="17" name="Rettangolo 68">
            <a:extLst>
              <a:ext uri="{FF2B5EF4-FFF2-40B4-BE49-F238E27FC236}">
                <a16:creationId xmlns:a16="http://schemas.microsoft.com/office/drawing/2014/main" id="{D629BDF3-15B3-48CE-8EF5-476915E5B36C}"/>
              </a:ext>
            </a:extLst>
          </p:cNvPr>
          <p:cNvSpPr/>
          <p:nvPr/>
        </p:nvSpPr>
        <p:spPr>
          <a:xfrm>
            <a:off x="1304968" y="5532696"/>
            <a:ext cx="1796307" cy="631744"/>
          </a:xfrm>
          <a:prstGeom prst="rect">
            <a:avLst/>
          </a:prstGeom>
          <a:solidFill>
            <a:srgbClr val="90E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Azionamento 2</a:t>
            </a:r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(2 motori vite)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8" name="Connettore 2 83">
            <a:extLst>
              <a:ext uri="{FF2B5EF4-FFF2-40B4-BE49-F238E27FC236}">
                <a16:creationId xmlns:a16="http://schemas.microsoft.com/office/drawing/2014/main" id="{B653F7D0-95DF-4C2D-B797-24D04D84C7EC}"/>
              </a:ext>
            </a:extLst>
          </p:cNvPr>
          <p:cNvCxnSpPr>
            <a:cxnSpLocks/>
          </p:cNvCxnSpPr>
          <p:nvPr/>
        </p:nvCxnSpPr>
        <p:spPr>
          <a:xfrm flipH="1">
            <a:off x="3454300" y="5036399"/>
            <a:ext cx="2672180" cy="0"/>
          </a:xfrm>
          <a:prstGeom prst="straightConnector1">
            <a:avLst/>
          </a:prstGeom>
          <a:ln w="28575">
            <a:solidFill>
              <a:srgbClr val="90EE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40DD974-AA3C-4B09-829D-19B4666596FC}"/>
              </a:ext>
            </a:extLst>
          </p:cNvPr>
          <p:cNvSpPr txBox="1"/>
          <p:nvPr/>
        </p:nvSpPr>
        <p:spPr>
          <a:xfrm>
            <a:off x="1846096" y="3297772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192.168.4.16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C1B5E9-4367-4247-9197-AE459D98C998}"/>
              </a:ext>
            </a:extLst>
          </p:cNvPr>
          <p:cNvSpPr txBox="1"/>
          <p:nvPr/>
        </p:nvSpPr>
        <p:spPr>
          <a:xfrm>
            <a:off x="5101433" y="3268933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192.168.4.200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69BE5C-0A1D-4E86-8CBB-74E6539072F9}"/>
              </a:ext>
            </a:extLst>
          </p:cNvPr>
          <p:cNvCxnSpPr>
            <a:cxnSpLocks/>
          </p:cNvCxnSpPr>
          <p:nvPr/>
        </p:nvCxnSpPr>
        <p:spPr>
          <a:xfrm>
            <a:off x="3392467" y="2770321"/>
            <a:ext cx="14748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684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Topologia della rete (2)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Per la configurazione l’approccio è stato: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Creazione file ENI specificante la topologia della rete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Configurazione modulo </a:t>
            </a:r>
            <a:r>
              <a:rPr lang="it-IT" sz="2000" dirty="0" err="1"/>
              <a:t>beckoff</a:t>
            </a:r>
            <a:endParaRPr lang="it-IT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Configurazione azionamento vite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Configurazione azionamento braccia</a:t>
            </a:r>
          </a:p>
          <a:p>
            <a:pPr marL="0" indent="0" algn="just">
              <a:buNone/>
            </a:pP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879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File ENI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Specifica la topologia della rete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Specifica che messaggi vengono scambiati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Formato XML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Creato mediante EC-</a:t>
            </a:r>
            <a:r>
              <a:rPr lang="it-IT" sz="2000" dirty="0" err="1"/>
              <a:t>Engineer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474449-CAFD-4EA5-A45A-3E04C31D7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618479"/>
            <a:ext cx="4235192" cy="78108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3F683A2-CAD5-4D6A-A176-FC0B0773A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1845734"/>
            <a:ext cx="2750820" cy="3643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3AEC41-08AA-4829-9D60-3BF68B3B0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1845734"/>
            <a:ext cx="1607875" cy="106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30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Modulo </a:t>
            </a:r>
            <a:r>
              <a:rPr lang="it-IT" sz="4400" dirty="0" err="1"/>
              <a:t>beckoff</a:t>
            </a:r>
            <a:endParaRPr lang="en-GB" sz="4400" dirty="0"/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ED75A2C7-329E-483A-A48B-2EEF6EF5D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067" y="2024873"/>
            <a:ext cx="2804403" cy="32845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29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B75B0A-6395-4FAE-939D-F54331B9B81B}"/>
              </a:ext>
            </a:extLst>
          </p:cNvPr>
          <p:cNvSpPr txBox="1">
            <a:spLocks/>
          </p:cNvSpPr>
          <p:nvPr/>
        </p:nvSpPr>
        <p:spPr>
          <a:xfrm>
            <a:off x="1097280" y="1905000"/>
            <a:ext cx="6654787" cy="40272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Calibri" panose="020F0502020204030204" pitchFamily="34" charset="0"/>
              <a:buNone/>
            </a:pPr>
            <a:r>
              <a:rPr lang="it-IT" dirty="0"/>
              <a:t>Connesso direttamente al master mediante cavo ethernet, utilizzato per controllare I/O digitali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Fungo emergenza, Input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Luci di segnalazione, Output</a:t>
            </a:r>
          </a:p>
        </p:txBody>
      </p:sp>
    </p:spTree>
    <p:extLst>
      <p:ext uri="{BB962C8B-B14F-4D97-AF65-F5344CB8AC3E}">
        <p14:creationId xmlns:p14="http://schemas.microsoft.com/office/powerpoint/2010/main" val="167983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Dispositivo oggetto della tesi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911164"/>
            <a:ext cx="10515600" cy="2037178"/>
          </a:xfrm>
        </p:spPr>
        <p:txBody>
          <a:bodyPr>
            <a:noAutofit/>
          </a:bodyPr>
          <a:lstStyle/>
          <a:p>
            <a:r>
              <a:rPr lang="it-IT" sz="1800" dirty="0"/>
              <a:t>U</a:t>
            </a:r>
            <a:r>
              <a:rPr lang="en-GB" sz="1800" dirty="0"/>
              <a:t>n </a:t>
            </a:r>
            <a:r>
              <a:rPr lang="en-GB" sz="1800" dirty="0" err="1"/>
              <a:t>manipolatore</a:t>
            </a:r>
            <a:r>
              <a:rPr lang="en-GB" sz="1800" dirty="0"/>
              <a:t> a </a:t>
            </a:r>
            <a:r>
              <a:rPr lang="en-GB" sz="1800" dirty="0" err="1"/>
              <a:t>cinematica</a:t>
            </a:r>
            <a:r>
              <a:rPr lang="en-GB" sz="1800" dirty="0"/>
              <a:t> </a:t>
            </a:r>
            <a:r>
              <a:rPr lang="it-IT" sz="1800" dirty="0"/>
              <a:t>parallela, composto da due link motorizzati e due link distali e una vite a ricircolo di sfere per il posizionamento nell’asse Z.</a:t>
            </a: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/>
              <a:t> Il dispositivo consente il posizionamento dell’end-</a:t>
            </a:r>
            <a:r>
              <a:rPr lang="it-IT" sz="1800" dirty="0" err="1"/>
              <a:t>effector</a:t>
            </a:r>
            <a:r>
              <a:rPr lang="it-IT" sz="1800" dirty="0"/>
              <a:t> negli assi X,Y,Z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/>
              <a:t> L’obiettivo della tesi consiste nell’implementazione di strategie di controllo centralizzato andando ad identificare quella migliore</a:t>
            </a:r>
          </a:p>
          <a:p>
            <a:pPr marL="0" indent="0">
              <a:buNone/>
            </a:pPr>
            <a:endParaRPr lang="it-IT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28E51-57E1-4273-8E41-5EC6E442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</a:t>
            </a:fld>
            <a:endParaRPr lang="en-GB"/>
          </a:p>
        </p:txBody>
      </p:sp>
      <p:pic>
        <p:nvPicPr>
          <p:cNvPr id="7" name="Picture 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B79E8D1-49E6-45FE-A0BE-E7D0F9ED9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10" y="4314825"/>
            <a:ext cx="2421780" cy="1937424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2B27BA1D-F89B-4CC5-B024-F20C39EE4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58" y="4314825"/>
            <a:ext cx="2421781" cy="1937425"/>
          </a:xfrm>
          <a:prstGeom prst="rect">
            <a:avLst/>
          </a:prstGeom>
        </p:spPr>
      </p:pic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69159E73-51D3-4653-A56D-707B750D105E}"/>
              </a:ext>
            </a:extLst>
          </p:cNvPr>
          <p:cNvSpPr/>
          <p:nvPr/>
        </p:nvSpPr>
        <p:spPr>
          <a:xfrm>
            <a:off x="3385487" y="4946836"/>
            <a:ext cx="1775012" cy="5020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274267E5-7347-4B09-B302-2A0B8721105D}"/>
              </a:ext>
            </a:extLst>
          </p:cNvPr>
          <p:cNvSpPr/>
          <p:nvPr/>
        </p:nvSpPr>
        <p:spPr>
          <a:xfrm>
            <a:off x="6690843" y="4946832"/>
            <a:ext cx="1775012" cy="5020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magine 38">
            <a:extLst>
              <a:ext uri="{FF2B5EF4-FFF2-40B4-BE49-F238E27FC236}">
                <a16:creationId xmlns:a16="http://schemas.microsoft.com/office/drawing/2014/main" id="{8A9E68FC-549D-4D5C-A639-3BFC6A285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870" y="4450491"/>
            <a:ext cx="1995391" cy="14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09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Azionamenti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948" y="1204160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Gli azionamenti vengono controllati in coppia: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Inserimento parametri motore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Chiusura loop in corrente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30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DEEF65A-7027-4697-B2F4-B40B61155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53" y="2543305"/>
            <a:ext cx="6818798" cy="3325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69F6DE-DB31-4A27-8AA7-553817BC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901270"/>
            <a:ext cx="2209992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28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Azionamenti: scambio di messaggi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241"/>
            <a:ext cx="10515600" cy="435133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Scambio di messaggi tramite PDO (</a:t>
            </a:r>
            <a:r>
              <a:rPr lang="it-IT" sz="2000" dirty="0" err="1"/>
              <a:t>Process</a:t>
            </a:r>
            <a:r>
              <a:rPr lang="it-IT" sz="2000" dirty="0"/>
              <a:t> Data Settings)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Inviate ad ogni ciclo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31</a:t>
            </a:fld>
            <a:endParaRPr lang="en-GB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C93EC9-2E59-4F8D-A271-BF0456C5B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529283"/>
            <a:ext cx="3917724" cy="1601156"/>
          </a:xfrm>
          <a:prstGeom prst="rect">
            <a:avLst/>
          </a:prstGeom>
        </p:spPr>
      </p:pic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F103091-1DF8-4FF4-8004-B38401DF8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130439"/>
            <a:ext cx="3831039" cy="1601156"/>
          </a:xfrm>
          <a:prstGeom prst="rect">
            <a:avLst/>
          </a:prstGeom>
        </p:spPr>
      </p:pic>
      <p:pic>
        <p:nvPicPr>
          <p:cNvPr id="10" name="Picture 9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9AFF2E0-8974-47D0-BB66-D67245614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23" y="2529283"/>
            <a:ext cx="4174747" cy="1467542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28E0FC46-1E30-48D2-A504-C723DAED6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23" y="4007769"/>
            <a:ext cx="3910802" cy="1684653"/>
          </a:xfrm>
          <a:prstGeom prst="rect">
            <a:avLst/>
          </a:prstGeom>
        </p:spPr>
      </p:pic>
      <p:pic>
        <p:nvPicPr>
          <p:cNvPr id="16" name="Picture 1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3437773-6527-45CB-A0F7-078BE3551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788" y="2905022"/>
            <a:ext cx="5024823" cy="21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9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Finecorsa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Sono stati utilizzati tre finecorsa: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2 braccia, 1 vite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Stato del finecorsa visualizzato come Input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registri azionamento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Fornita mediante il PDO General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33749D-8055-4081-AA3F-39B77F25D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80" y="4088483"/>
            <a:ext cx="9774640" cy="119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42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nel sistema reale</a:t>
            </a:r>
            <a:endParaRPr lang="en-GB" sz="44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33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1738312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394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597" y="0"/>
            <a:ext cx="3690257" cy="1450757"/>
          </a:xfrm>
        </p:spPr>
        <p:txBody>
          <a:bodyPr>
            <a:normAutofit/>
          </a:bodyPr>
          <a:lstStyle/>
          <a:p>
            <a:r>
              <a:rPr lang="it-IT" sz="3700" dirty="0"/>
              <a:t>Inizializzazione</a:t>
            </a:r>
            <a:endParaRPr lang="en-GB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085703"/>
            <a:ext cx="3690257" cy="37555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</a:t>
            </a:r>
            <a:r>
              <a:rPr lang="it-IT" sz="2000" dirty="0" err="1"/>
              <a:t>EtherCAT</a:t>
            </a:r>
            <a:r>
              <a:rPr lang="it-IT" sz="2000" dirty="0"/>
              <a:t> </a:t>
            </a:r>
            <a:r>
              <a:rPr lang="it-IT" sz="2000" dirty="0" err="1"/>
              <a:t>init</a:t>
            </a:r>
            <a:r>
              <a:rPr lang="it-IT" sz="2000" dirty="0"/>
              <a:t> contente file ENI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Specificata mode of </a:t>
            </a:r>
            <a:r>
              <a:rPr lang="it-IT" sz="2000" dirty="0" err="1"/>
              <a:t>operation</a:t>
            </a:r>
            <a:r>
              <a:rPr lang="it-IT" sz="2000" dirty="0"/>
              <a:t> di tutti i motori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34</a:t>
            </a:fld>
            <a:endParaRPr lang="en-GB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1B58C0A-29DD-4AC1-BDFF-5C70CAAE7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5" y="1051559"/>
            <a:ext cx="6411831" cy="51015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20738E-E9E0-4047-8C9B-1A4C4286B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980" y="4057650"/>
            <a:ext cx="3355401" cy="160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4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Implementazione nel sistema reale: Input</a:t>
            </a:r>
            <a:endParaRPr lang="en-GB" sz="40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35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3890962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3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675" y="-78286"/>
            <a:ext cx="6574972" cy="1450757"/>
          </a:xfrm>
        </p:spPr>
        <p:txBody>
          <a:bodyPr>
            <a:normAutofit/>
          </a:bodyPr>
          <a:lstStyle/>
          <a:p>
            <a:r>
              <a:rPr lang="it-IT" dirty="0"/>
              <a:t>Input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661" y="1119922"/>
            <a:ext cx="657497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Salvato il valore del clock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Presi in input i riferimenti di posizione dei motori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36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99F693B-DD50-4E5A-8F9B-3C99BC7B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43" y="1005841"/>
            <a:ext cx="2232050" cy="531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94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Implementazione nel sistema reale: </a:t>
            </a:r>
            <a:r>
              <a:rPr lang="it-IT" sz="4000" dirty="0" err="1"/>
              <a:t>Stateflow</a:t>
            </a:r>
            <a:endParaRPr lang="en-GB" sz="40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37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5529262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900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04" y="0"/>
            <a:ext cx="10790791" cy="1450757"/>
          </a:xfrm>
        </p:spPr>
        <p:txBody>
          <a:bodyPr>
            <a:normAutofit/>
          </a:bodyPr>
          <a:lstStyle/>
          <a:p>
            <a:r>
              <a:rPr lang="it-IT" sz="4400" dirty="0"/>
              <a:t>Implementazione nel sistema reale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422" y="1450757"/>
            <a:ext cx="657497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La gestione degli stati avviene mediante </a:t>
            </a:r>
            <a:r>
              <a:rPr lang="it-IT" sz="2000" dirty="0" err="1"/>
              <a:t>Stateflow</a:t>
            </a: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sz="2000" dirty="0"/>
              <a:t> Logica a stati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000" dirty="0"/>
              <a:t> Tempo di ciclo 0.001 sec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000" dirty="0"/>
              <a:t> Possibilità di usare Matlab </a:t>
            </a:r>
            <a:r>
              <a:rPr lang="it-IT" sz="2000" dirty="0" err="1"/>
              <a:t>function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38</a:t>
            </a:fld>
            <a:endParaRPr lang="en-GB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D1F704A-B831-4491-BEB0-CAA293BDE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7" y="1252729"/>
            <a:ext cx="3752144" cy="512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79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Implementazione nel sistema reale: Controllo Vite</a:t>
            </a:r>
            <a:endParaRPr lang="en-GB" sz="40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39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7177087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655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3">
            <a:extLst>
              <a:ext uri="{FF2B5EF4-FFF2-40B4-BE49-F238E27FC236}">
                <a16:creationId xmlns:a16="http://schemas.microsoft.com/office/drawing/2014/main" id="{C496F515-2D71-4FC0-BD39-DA7307A2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35" y="2997932"/>
            <a:ext cx="3053048" cy="3213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B79E51-4528-468D-A93C-AED497B2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Fasi di lavoro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D125-33BE-42E4-9AAB-AB79F8F6A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020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r>
              <a:rPr lang="it-IT" dirty="0"/>
              <a:t>		</a:t>
            </a:r>
            <a:r>
              <a:rPr lang="it-IT" sz="1800" dirty="0"/>
              <a:t>Il lavoro è stato suddiviso nelle seguenti fasi:</a:t>
            </a:r>
          </a:p>
          <a:p>
            <a:pPr marL="914400" lvl="2" indent="0">
              <a:buNone/>
            </a:pPr>
            <a:endParaRPr lang="it-IT" sz="1800" dirty="0"/>
          </a:p>
          <a:p>
            <a:pPr marL="914400" lvl="2" indent="0">
              <a:buNone/>
            </a:pPr>
            <a:r>
              <a:rPr lang="it-IT" sz="1800" dirty="0"/>
              <a:t>Modellazione manipolatore 				Attività Sperimentale</a:t>
            </a: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75459-E920-4AAC-ADAD-1F3842A7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</a:t>
            </a:fld>
            <a:endParaRPr lang="en-GB"/>
          </a:p>
        </p:txBody>
      </p:sp>
      <p:pic>
        <p:nvPicPr>
          <p:cNvPr id="6" name="Immagine 27" descr="Immagine che contiene verde, mugnaio&#10;&#10;Descrizione generata automaticamente">
            <a:extLst>
              <a:ext uri="{FF2B5EF4-FFF2-40B4-BE49-F238E27FC236}">
                <a16:creationId xmlns:a16="http://schemas.microsoft.com/office/drawing/2014/main" id="{E7A9DB35-AB3C-45A1-B53A-09F9AFFEA3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1" t="14508" r="6143" b="12549"/>
          <a:stretch/>
        </p:blipFill>
        <p:spPr>
          <a:xfrm>
            <a:off x="7002857" y="2997932"/>
            <a:ext cx="3537072" cy="254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57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387" y="-46672"/>
            <a:ext cx="6574972" cy="1450757"/>
          </a:xfrm>
        </p:spPr>
        <p:txBody>
          <a:bodyPr>
            <a:normAutofit/>
          </a:bodyPr>
          <a:lstStyle/>
          <a:p>
            <a:r>
              <a:rPr lang="it-IT" dirty="0"/>
              <a:t>Schema controllore Vite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2309" y="1404085"/>
            <a:ext cx="657497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Ingresso: Posizioni, Offset, movimento desiderato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Uscita: coppie di controllo della vite, posizione 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40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06BE91B-5489-4E19-ABF6-A744B1B20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50" y="1024128"/>
            <a:ext cx="3582841" cy="51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1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Implementazione nel sistema reale: Controllo braccia</a:t>
            </a:r>
            <a:endParaRPr lang="en-GB" sz="36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41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8777287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498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3" y="0"/>
            <a:ext cx="6574972" cy="1450757"/>
          </a:xfrm>
        </p:spPr>
        <p:txBody>
          <a:bodyPr>
            <a:normAutofit/>
          </a:bodyPr>
          <a:lstStyle/>
          <a:p>
            <a:r>
              <a:rPr lang="it-IT"/>
              <a:t>Schema controllore braccia</a:t>
            </a:r>
            <a:endParaRPr lang="en-GB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81B4F-EE71-40D7-97D5-F836F89AE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2518" y="1156498"/>
            <a:ext cx="657497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Ingresso</a:t>
            </a:r>
            <a:r>
              <a:rPr lang="en-US" sz="2000" dirty="0"/>
              <a:t>: </a:t>
            </a:r>
            <a:r>
              <a:rPr lang="en-US" sz="2000" dirty="0" err="1"/>
              <a:t>Posizioni</a:t>
            </a:r>
            <a:r>
              <a:rPr lang="en-US" sz="2000" dirty="0"/>
              <a:t>, offset, asse 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Uscita</a:t>
            </a:r>
            <a:r>
              <a:rPr lang="en-US" sz="2000" dirty="0"/>
              <a:t>: </a:t>
            </a:r>
            <a:r>
              <a:rPr lang="en-US" sz="2000" dirty="0" err="1"/>
              <a:t>Coppie</a:t>
            </a:r>
            <a:r>
              <a:rPr lang="en-US" sz="2000" dirty="0"/>
              <a:t> </a:t>
            </a:r>
            <a:r>
              <a:rPr lang="en-US" sz="2000" dirty="0" err="1"/>
              <a:t>motori</a:t>
            </a:r>
            <a:r>
              <a:rPr lang="en-US" sz="2000" dirty="0"/>
              <a:t> </a:t>
            </a:r>
            <a:r>
              <a:rPr lang="en-US" sz="2000" dirty="0" err="1"/>
              <a:t>braccia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42</a:t>
            </a:fld>
            <a:endParaRPr lang="en-GB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5BDD74B2-C519-4DC8-B045-4047FB3AC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6" y="1013874"/>
            <a:ext cx="3972275" cy="5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44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Implementazione nel sistema reale: Coppie Out</a:t>
            </a:r>
            <a:endParaRPr lang="en-GB" sz="40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43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10482262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87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119" y="0"/>
            <a:ext cx="6574972" cy="1450757"/>
          </a:xfrm>
        </p:spPr>
        <p:txBody>
          <a:bodyPr>
            <a:normAutofit/>
          </a:bodyPr>
          <a:lstStyle/>
          <a:p>
            <a:r>
              <a:rPr lang="it-IT" dirty="0"/>
              <a:t>Coppie in uscita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EBC99-A522-40B5-B30B-B95048E27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2164" y="1065058"/>
            <a:ext cx="657497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Coppie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dovrà</a:t>
            </a:r>
            <a:r>
              <a:rPr lang="en-US" sz="2000" dirty="0"/>
              <a:t> </a:t>
            </a:r>
            <a:r>
              <a:rPr lang="en-US" sz="2000" dirty="0" err="1"/>
              <a:t>eseguire</a:t>
            </a:r>
            <a:r>
              <a:rPr lang="en-US" sz="2000" dirty="0"/>
              <a:t> </a:t>
            </a:r>
            <a:r>
              <a:rPr lang="en-US" sz="2000" dirty="0" err="1"/>
              <a:t>ogni</a:t>
            </a:r>
            <a:r>
              <a:rPr lang="en-US" sz="2000" dirty="0"/>
              <a:t> </a:t>
            </a:r>
            <a:r>
              <a:rPr lang="en-US" sz="2000" dirty="0" err="1"/>
              <a:t>motore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Parametro</a:t>
            </a:r>
            <a:r>
              <a:rPr lang="en-US" sz="2000" dirty="0"/>
              <a:t> bool per </a:t>
            </a:r>
            <a:r>
              <a:rPr lang="en-US" sz="2000" dirty="0" err="1"/>
              <a:t>gestione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stati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Presenza</a:t>
            </a:r>
            <a:r>
              <a:rPr lang="en-US" sz="2000" dirty="0"/>
              <a:t> interna di un </a:t>
            </a:r>
            <a:r>
              <a:rPr lang="en-US" sz="2000" dirty="0" err="1"/>
              <a:t>saturatore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44</a:t>
            </a:fld>
            <a:endParaRPr lang="en-GB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6BB2390-8CE1-4066-B392-1857AD5BB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8" y="978407"/>
            <a:ext cx="3907045" cy="527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38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Riprendiamo lo </a:t>
            </a:r>
            <a:r>
              <a:rPr lang="it-IT" sz="4000" dirty="0" err="1"/>
              <a:t>stateflow</a:t>
            </a:r>
            <a:endParaRPr lang="en-GB" sz="40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45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5529262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14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959" y="0"/>
            <a:ext cx="3690257" cy="1450757"/>
          </a:xfrm>
        </p:spPr>
        <p:txBody>
          <a:bodyPr>
            <a:normAutofit/>
          </a:bodyPr>
          <a:lstStyle/>
          <a:p>
            <a:r>
              <a:rPr lang="it-IT" sz="4400" dirty="0"/>
              <a:t>Fase 1: </a:t>
            </a:r>
            <a:r>
              <a:rPr lang="it-IT" sz="4400" dirty="0" err="1"/>
              <a:t>Homing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8509" y="1088137"/>
            <a:ext cx="3690257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Movimentazione verso lo zero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Movimentazione simultanea braccia e vite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 Evoluzione delle luci per ad ogni evoluzione di fase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46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91299A8-AFBA-41A8-81DD-6A1498752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07" y="1088137"/>
            <a:ext cx="5776528" cy="531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39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Fase 2: Posizionamento</a:t>
            </a:r>
            <a:endParaRPr lang="en-GB" sz="4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386BF6-381B-4814-B7F1-70CF219E1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289" y="4634838"/>
            <a:ext cx="10711998" cy="9160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Posizionamento braccia a 80° e 100°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Discesa vite di 3.8 cm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47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0D1C24A-F8FC-4081-9F8D-0BCB29DE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89" y="1307068"/>
            <a:ext cx="10516511" cy="2758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90C5A5-3EB2-4067-A848-BF9D9E21BA34}"/>
              </a:ext>
            </a:extLst>
          </p:cNvPr>
          <p:cNvSpPr txBox="1"/>
          <p:nvPr/>
        </p:nvSpPr>
        <p:spPr>
          <a:xfrm>
            <a:off x="904875" y="518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1809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Fase 3: Traiettorie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48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45A9ED2-8580-45FF-AADC-48B8C56BE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20" y="1523014"/>
            <a:ext cx="8619960" cy="433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93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1" y="0"/>
            <a:ext cx="6730854" cy="1450757"/>
          </a:xfrm>
        </p:spPr>
        <p:txBody>
          <a:bodyPr>
            <a:normAutofit/>
          </a:bodyPr>
          <a:lstStyle/>
          <a:p>
            <a:r>
              <a:rPr lang="it-IT" sz="4400" dirty="0"/>
              <a:t>Interfaccia grafica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7744" y="1543921"/>
            <a:ext cx="3690257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Per la gestione delle fasi e della movimentazione oltre allo </a:t>
            </a:r>
            <a:r>
              <a:rPr lang="it-IT" sz="2000" dirty="0" err="1"/>
              <a:t>stateflow</a:t>
            </a:r>
            <a:r>
              <a:rPr lang="it-IT" sz="2000" dirty="0"/>
              <a:t> è stata implementata un’interfaccia grafica mediante </a:t>
            </a:r>
            <a:r>
              <a:rPr lang="it-IT" sz="2000" dirty="0" err="1"/>
              <a:t>Instrument</a:t>
            </a:r>
            <a:r>
              <a:rPr lang="it-IT" sz="2000" dirty="0"/>
              <a:t> Panel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49</a:t>
            </a:fld>
            <a:endParaRPr lang="en-GB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026411F-87B6-4359-97C8-D017C04E0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543921"/>
            <a:ext cx="7134047" cy="362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8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Manipolatore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999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/>
              <a:t>La prima fase della modellazione matematica del robot consiste in: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Analisi cinematica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Analisi dinamica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Analisi </a:t>
            </a:r>
            <a:r>
              <a:rPr lang="it-IT" dirty="0" err="1"/>
              <a:t>cinetostatica</a:t>
            </a:r>
            <a:r>
              <a:rPr lang="it-IT" dirty="0"/>
              <a:t> e dei punti di singolarità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370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Sistema di controllo per la Vite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Controllore proporzionale derivativo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Semplice </a:t>
            </a:r>
            <a:r>
              <a:rPr lang="it-IT" sz="2000" dirty="0" err="1"/>
              <a:t>computazionalmente</a:t>
            </a:r>
            <a:endParaRPr lang="it-IT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Traiettorie seguite in modo corretto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Poche vibrazioni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50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11D35A7-A348-47CE-B8A7-60CDB36A9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46" y="2972546"/>
            <a:ext cx="6229137" cy="289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56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Implementazione controllore vite</a:t>
            </a:r>
            <a:endParaRPr lang="en-GB" sz="4000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F48E92C-F46C-4C11-BE7F-019256DBF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7" y="1737360"/>
            <a:ext cx="10468936" cy="40805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092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Strategie di controllo per i bracci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Le strategie implementate sono state: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proporzionale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proporzionale e derivativo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in previsione di coppia feed-</a:t>
            </a:r>
            <a:r>
              <a:rPr lang="it-IT" sz="2000" dirty="0" err="1"/>
              <a:t>forward</a:t>
            </a:r>
            <a:endParaRPr lang="it-IT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in dinamica inversa anello chiuso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687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Controllo proporzionale e derivativo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Pro: Controllo semplice, più preciso in determinate traiettorie</a:t>
            </a:r>
          </a:p>
          <a:p>
            <a:pPr marL="0" indent="0" algn="just">
              <a:buNone/>
            </a:pPr>
            <a:r>
              <a:rPr lang="it-IT" sz="2000" dirty="0"/>
              <a:t>Contro: Traiettorie non precise, alte vibrazioni ad alto </a:t>
            </a:r>
            <a:r>
              <a:rPr lang="it-IT" sz="2000" dirty="0" err="1"/>
              <a:t>Kd</a:t>
            </a: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53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A956FB-622B-49CB-AE8F-06E036F81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385" y="2972546"/>
            <a:ext cx="6229137" cy="289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41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controllore PD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54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E2DEE4-D80B-49E6-B4EF-C11BB76DE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36495"/>
            <a:ext cx="10115262" cy="432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934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797"/>
            <a:ext cx="10515600" cy="769249"/>
          </a:xfrm>
        </p:spPr>
        <p:txBody>
          <a:bodyPr>
            <a:normAutofit/>
          </a:bodyPr>
          <a:lstStyle/>
          <a:p>
            <a:r>
              <a:rPr lang="it-IT" sz="4400" dirty="0"/>
              <a:t>Analisi controllore proporzionale derivativo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55</a:t>
            </a:fld>
            <a:endParaRPr lang="en-GB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F778EB8-CBBB-4EF0-9E67-7EC8E79D6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06" y="1949334"/>
            <a:ext cx="5379494" cy="403462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D4605E-CF62-48E4-B399-274B4B489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913" y="1949334"/>
            <a:ext cx="5379494" cy="4034620"/>
          </a:xfrm>
          <a:prstGeom prst="rect">
            <a:avLst/>
          </a:prstGeom>
        </p:spPr>
      </p:pic>
      <p:pic>
        <p:nvPicPr>
          <p:cNvPr id="12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DE3AEDD-6147-46CA-92D7-DD97FE993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330" y="2069900"/>
            <a:ext cx="5218739" cy="3914054"/>
          </a:xfrm>
        </p:spPr>
      </p:pic>
    </p:spTree>
    <p:extLst>
      <p:ext uri="{BB962C8B-B14F-4D97-AF65-F5344CB8AC3E}">
        <p14:creationId xmlns:p14="http://schemas.microsoft.com/office/powerpoint/2010/main" val="18241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dirty="0"/>
              <a:t>Controllo feed-</a:t>
            </a:r>
            <a:r>
              <a:rPr lang="it-IT" sz="4400" dirty="0" err="1"/>
              <a:t>forward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297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Le coppie fornite non erano sufficienti a far muovere il manipolatore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56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66AC16E-18BB-432C-B8C3-D9D36E371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2713441"/>
            <a:ext cx="80962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771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controllore Feed-</a:t>
            </a:r>
            <a:r>
              <a:rPr lang="it-IT" sz="4400" dirty="0" err="1"/>
              <a:t>forward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57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533C306-1A1B-4420-8914-2265C1870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5" y="2038157"/>
            <a:ext cx="11061290" cy="278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659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Analisi controllore Feed-</a:t>
            </a:r>
            <a:r>
              <a:rPr lang="it-IT" sz="4400" dirty="0" err="1"/>
              <a:t>forward</a:t>
            </a:r>
            <a:endParaRPr lang="en-GB" sz="4400" dirty="0"/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091B692B-CEED-40D9-B7BB-315DC983B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4789"/>
            <a:ext cx="4991869" cy="37439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58</a:t>
            </a:fld>
            <a:endParaRPr lang="en-GB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72FE975-E340-42FE-955F-82A91E70D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14789"/>
            <a:ext cx="4898512" cy="367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480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Controllo dinamica inversa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7360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Pro: Traiettorie precise</a:t>
            </a:r>
          </a:p>
          <a:p>
            <a:pPr marL="0" indent="0" algn="just">
              <a:buNone/>
            </a:pPr>
            <a:r>
              <a:rPr lang="it-IT" sz="2000" dirty="0"/>
              <a:t>Contro: Vibrazioni ad alta frequenza</a:t>
            </a:r>
          </a:p>
          <a:p>
            <a:pPr marL="0" indent="0" algn="just">
              <a:buNone/>
            </a:pP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B8499-D70B-48D9-8F53-81B2C40A5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43" y="2518895"/>
            <a:ext cx="6642674" cy="356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31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Modellazione vite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4996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La vite è un sistema composto da: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Vite a ricircolo di sfere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Guida lineare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B45C7480-CDBE-45EF-B4E0-82197C4B6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3082493"/>
            <a:ext cx="4837706" cy="2786602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\begin{equation*}&#10; V = J_e \begin{bmatrix}&#10;    z_{ee} \\ \varphi_v&#10;    \end{bmatrix},&#10;    \dot{V} = J_e \begin{bmatrix}&#10;    \dot{z_{ee}} \\ \dot{\varphi_v}&#10;    \end{bmatrix},&#10;    \ddot{V} = J_e \begin{bmatrix}&#10;    \ddot{z_{ee}} \\ \ddot{\varphi_v}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8C7DE02A-A4FE-46D8-8CB0-4CCF01C580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918" y="2963911"/>
            <a:ext cx="4496762" cy="6080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\begin{equation*}&#10;C_{ee} = \begin{bmatrix}&#10;    m_e &amp; 0 \\ 0 &amp; I_v&#10;    \end{bmatrix}&#10;    J_e \begin{bmatrix}&#10;    \ddot{z_{ee}} \\ \ddot{\varphi_v}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D8F91138-5DD3-427A-BD74-42252FAE1B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24" y="4428450"/>
            <a:ext cx="2651428" cy="608000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\begin{equation*}&#10;J_e =&#10;    \begin{bmatrix}&#10;    \frac{p_v}{2\cdot \pi} &amp; \frac{p_v}{2\cdot \pi} \\&#10;    0 &amp; 1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0CE24DC5-07BB-487E-BDEF-A27A0C3170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910" y="1803371"/>
            <a:ext cx="1718857" cy="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360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controllore ID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60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0ED8CA0-E78C-478E-9EE3-3DD1D3843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26" y="1737360"/>
            <a:ext cx="10662100" cy="429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18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6255-1DA9-4D9E-BB31-9F2DD20E1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controllore dinamica inversa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92E186-F132-47FD-ABCA-A04DF0582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80" y="1448702"/>
            <a:ext cx="5280795" cy="3960596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253A59E-F111-4DBA-8FA7-C4023425C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975" y="1448701"/>
            <a:ext cx="5280796" cy="3960597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6E7D157-2E27-4EAE-AFBA-5930A1213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09" y="1391086"/>
            <a:ext cx="5434436" cy="40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1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Analisi controllore dinamica inversa</a:t>
            </a:r>
            <a:endParaRPr lang="en-GB" sz="4400" dirty="0"/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F61796C6-AD68-4575-8119-BBBB54414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3654"/>
            <a:ext cx="5466935" cy="41002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62</a:t>
            </a:fld>
            <a:endParaRPr lang="en-GB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A6B739C-3D17-42AC-94EB-85505D956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34" y="1523655"/>
            <a:ext cx="5466934" cy="41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88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Confronto schemi di controllo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63</a:t>
            </a:fld>
            <a:endParaRPr lang="en-GB"/>
          </a:p>
        </p:txBody>
      </p:sp>
      <p:pic>
        <p:nvPicPr>
          <p:cNvPr id="12" name="Content Placeholder 11" descr="Chart, histogram&#10;&#10;Description automatically generated">
            <a:extLst>
              <a:ext uri="{FF2B5EF4-FFF2-40B4-BE49-F238E27FC236}">
                <a16:creationId xmlns:a16="http://schemas.microsoft.com/office/drawing/2014/main" id="{A1B1ACC2-9DEE-433C-8FBC-7122258EF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3009"/>
            <a:ext cx="5295976" cy="3971982"/>
          </a:xfrm>
        </p:spPr>
      </p:pic>
      <p:pic>
        <p:nvPicPr>
          <p:cNvPr id="14" name="Picture 13" descr="Chart, line chart, histogram&#10;&#10;Description automatically generated">
            <a:extLst>
              <a:ext uri="{FF2B5EF4-FFF2-40B4-BE49-F238E27FC236}">
                <a16:creationId xmlns:a16="http://schemas.microsoft.com/office/drawing/2014/main" id="{298621CB-0831-4CA9-8BEC-3517B51B4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24" y="1443009"/>
            <a:ext cx="5295976" cy="397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66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Traiettorie testate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44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Il controllore migliore è quello a dinamica inversa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Sono state testate sia traiettorie in 2D che in 3D, in particolare: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Quadrato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Cerchio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Pattern di quadrati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Cerchi tangenti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Spirale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295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Traiettorie testate</a:t>
            </a:r>
            <a:endParaRPr lang="en-GB" dirty="0"/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4463DBC1-D37E-4818-82B6-9E37ACAF3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9" y="1523655"/>
            <a:ext cx="5801782" cy="43513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65</a:t>
            </a:fld>
            <a:endParaRPr lang="en-GB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55138ABB-9640-40FC-ACC1-3D0636ED5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665" y="1199323"/>
            <a:ext cx="6666667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9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6752-8FE2-4247-BE1B-0AB801F84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868" y="1041400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it-IT" sz="6000" dirty="0"/>
              <a:t>Grazie per l’attenzione</a:t>
            </a:r>
            <a:endParaRPr lang="en-GB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92447AE-F0C8-4EA5-9967-1859E748A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DF658-8FFA-40F3-8A5C-5F14E1BC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65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link: Analisi cinematica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7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2F921-4887-487A-85F3-9829BB502791}"/>
              </a:ext>
            </a:extLst>
          </p:cNvPr>
          <p:cNvSpPr txBox="1"/>
          <p:nvPr/>
        </p:nvSpPr>
        <p:spPr>
          <a:xfrm>
            <a:off x="6227434" y="1451391"/>
            <a:ext cx="50860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l’analisi cinematica delle braccia è  stato considerato il sistema seguente, ottenuto dalle equazioni alle circonferenze</a:t>
            </a:r>
          </a:p>
          <a:p>
            <a:endParaRPr lang="it-IT" sz="2000" dirty="0"/>
          </a:p>
        </p:txBody>
      </p:sp>
      <p:pic>
        <p:nvPicPr>
          <p:cNvPr id="11" name="Picture 10" descr="\documentclass{article}&#10;\usepackage{amsmath}&#10;\pagestyle{empty}&#10;\begin{document}&#10;&#10;\begin{equation*}&#10;    \begin{cases}&#10;    (x-\frac{l}{2}-l\cos\theta_1)^2+(y-l\sin\theta_1)^2 = l^2 \\&#10;    (x+\frac{l}{2}-l\cos\theta_2)^2+(y-l\sin\theta_2)^2 = l^2&#10;    \end{cases}&#10;\end{equation*}&#10;&#10;&#10;\end{document}" title="IguanaTex Bitmap Display">
            <a:extLst>
              <a:ext uri="{FF2B5EF4-FFF2-40B4-BE49-F238E27FC236}">
                <a16:creationId xmlns:a16="http://schemas.microsoft.com/office/drawing/2014/main" id="{543C4540-DED3-427E-8A46-AB6F73D57F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65" y="3170657"/>
            <a:ext cx="5308340" cy="912514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\begin{equation*}&#10;\begin{bmatrix} \dot{x} \\ \dot{y}\end{bmatrix}&#10;= J\begin{bmatrix} \dot{\theta_1} \\ \dot{\theta_2}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48FDE0E4-97D1-4575-8B1B-8F56A7064C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65" y="4688463"/>
            <a:ext cx="1602234" cy="758856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\begin{equation*}&#10;\begin{bmatrix} \ddot{x} \\ \ddot{y}\end{bmatrix}&#10;= \dot{J}\begin{bmatrix} \dot{\theta_1} \\ \dot{\theta_2}\end{bmatrix} + J\begin{bmatrix} \ddot{\theta_1} \\ \ddot{\theta_2}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16E9B27-4C6A-48A9-B480-4299D4CB55D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78" y="4688463"/>
            <a:ext cx="2825959" cy="758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44FE3-6220-4D09-B80C-3AC9C9AA39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212" y="1451391"/>
            <a:ext cx="5409524" cy="441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6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braccia: Analisi dinamica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8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8B7D9-5794-4634-AEE2-E11C011A58E2}"/>
              </a:ext>
            </a:extLst>
          </p:cNvPr>
          <p:cNvSpPr txBox="1"/>
          <p:nvPr/>
        </p:nvSpPr>
        <p:spPr>
          <a:xfrm>
            <a:off x="6126480" y="1584662"/>
            <a:ext cx="5737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il calcolo della dinamica è stata usata la tecnica Principio Lavori Virtuali</a:t>
            </a:r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001846FA-D2B5-4CB8-BB8D-D98A2DCE0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14" y="1392324"/>
            <a:ext cx="5308005" cy="4339294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\begin{equation*}&#10;    \sum_{i=0}^m F_i\delta q_j\label{eq:din}&#10;\end{equation*}&#10;&#10;&#10;&#10;\end{document}" title="IguanaTex Bitmap Display">
            <a:extLst>
              <a:ext uri="{FF2B5EF4-FFF2-40B4-BE49-F238E27FC236}">
                <a16:creationId xmlns:a16="http://schemas.microsoft.com/office/drawing/2014/main" id="{1B5C067E-FCFA-4A6B-85CF-76D87209C6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58" y="2714242"/>
            <a:ext cx="952381" cy="694857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\begin{equation*}&#10;\tau = B\ddot{\theta} + n\dot{\theta}&#10;\end{equation*}&#10;&#10;&#10;\end{document}" title="IguanaTex Bitmap Display">
            <a:extLst>
              <a:ext uri="{FF2B5EF4-FFF2-40B4-BE49-F238E27FC236}">
                <a16:creationId xmlns:a16="http://schemas.microsoft.com/office/drawing/2014/main" id="{8F24EAC4-AA4F-4B80-9A25-3EADB45ACA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524" y="4647959"/>
            <a:ext cx="1379048" cy="257524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1358E259-189C-41EE-85DE-80154EEDF6FC}"/>
              </a:ext>
            </a:extLst>
          </p:cNvPr>
          <p:cNvSpPr/>
          <p:nvPr/>
        </p:nvSpPr>
        <p:spPr>
          <a:xfrm>
            <a:off x="8629648" y="3561971"/>
            <a:ext cx="304800" cy="895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\documentclass{article}&#10;\usepackage{amsmath}&#10;\pagestyle{empty}&#10;\begin{document}&#10;&#10;\begin{equation*}&#10;\begin{bmatrix} \tau_1 \\ \tau_2 \end{bmatrix}&#10;= B(\theta)&#10;\begin{bmatrix} \ddot{\theta_1} \\ \ddot{\theta_2} \end{bmatrix} + n(\theta,\dot{\theta}) \begin{bmatrix} \dot{\theta_1} \\ \dot{\theta_2}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19B3A379-BF5A-4D54-AD64-8977D700664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400" y="5066848"/>
            <a:ext cx="3334095" cy="62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13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braccia: Analisi dinamica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9</a:t>
            </a:fld>
            <a:endParaRPr lang="en-GB"/>
          </a:p>
        </p:txBody>
      </p:sp>
      <p:pic>
        <p:nvPicPr>
          <p:cNvPr id="12" name="Picture 11" descr="\documentclass{article}&#10;\usepackage{amsmath}&#10;\pagestyle{empty}&#10;\begin{document}&#10;&#10;\begin{equation*}&#10;\tau = B\ddot{\theta} + n\dot{\theta}&#10;\end{equation*}&#10;&#10;&#10;\end{document}" title="IguanaTex Bitmap Display">
            <a:extLst>
              <a:ext uri="{FF2B5EF4-FFF2-40B4-BE49-F238E27FC236}">
                <a16:creationId xmlns:a16="http://schemas.microsoft.com/office/drawing/2014/main" id="{8F24EAC4-AA4F-4B80-9A25-3EADB45ACA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43" y="2101354"/>
            <a:ext cx="1379048" cy="257524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\begin{equation*}&#10; B = J_r I_2 + m(J_1^T J_1 + J_2^TJ_2+J_3^TJ_3+J_4^TJ_4)+J_rJ_{34}^TJ_{34} + m_vJ_E^TJ_E&#10;\end{equation*}&#10;&#10;&#10;\end{document}" title="IguanaTex Bitmap Display">
            <a:extLst>
              <a:ext uri="{FF2B5EF4-FFF2-40B4-BE49-F238E27FC236}">
                <a16:creationId xmlns:a16="http://schemas.microsoft.com/office/drawing/2014/main" id="{A0A0D2DA-9C0E-4660-94BB-3020803D83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23" y="3061990"/>
            <a:ext cx="7512381" cy="291048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\begin{equation*}&#10; n = m(J_1^T\dot{J_1}+J_2^T\dot{J_2}+J_3^T\dot{J_3}+J_4^T\dot{J_4})+J_rJ_{34}^T\dot{J_{34}}+m_vJ_E^T\dot{J_E}&#10;\end{equation*}&#10;&#10;&#10;\end{document}" title="IguanaTex Bitmap Display">
            <a:extLst>
              <a:ext uri="{FF2B5EF4-FFF2-40B4-BE49-F238E27FC236}">
                <a16:creationId xmlns:a16="http://schemas.microsoft.com/office/drawing/2014/main" id="{8FFC18C8-9273-48EF-9966-744E76AFE22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46" y="4144913"/>
            <a:ext cx="6677333" cy="298667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\begin{equation*}&#10;    \ddot{\theta} = B^{-1}(-n\dot{\theta}+\tau)&#10;\end{equation*}&#10;&#10;&#10;\end{document}" title="IguanaTex Bitmap Display">
            <a:extLst>
              <a:ext uri="{FF2B5EF4-FFF2-40B4-BE49-F238E27FC236}">
                <a16:creationId xmlns:a16="http://schemas.microsoft.com/office/drawing/2014/main" id="{2D3D9E0E-647F-46AC-9A1B-1DB3DF7DF5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43" y="5270026"/>
            <a:ext cx="2025143" cy="300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7BC6C0-A4BB-4010-868A-1F3CDC683157}"/>
              </a:ext>
            </a:extLst>
          </p:cNvPr>
          <p:cNvSpPr txBox="1"/>
          <p:nvPr/>
        </p:nvSpPr>
        <p:spPr>
          <a:xfrm>
            <a:off x="6937261" y="2071140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Dinamica inversa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7299B-3981-4A53-AF04-B528EC583237}"/>
              </a:ext>
            </a:extLst>
          </p:cNvPr>
          <p:cNvSpPr txBox="1"/>
          <p:nvPr/>
        </p:nvSpPr>
        <p:spPr>
          <a:xfrm>
            <a:off x="6937261" y="5235455"/>
            <a:ext cx="173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Dinamica diretta</a:t>
            </a:r>
          </a:p>
        </p:txBody>
      </p:sp>
    </p:spTree>
    <p:extLst>
      <p:ext uri="{BB962C8B-B14F-4D97-AF65-F5344CB8AC3E}">
        <p14:creationId xmlns:p14="http://schemas.microsoft.com/office/powerpoint/2010/main" val="386987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212.973"/>
  <p:tag name="LATEXADDIN" val="\documentclass{article}&#10;\usepackage{amsmath}&#10;\pagestyle{empty}&#10;\begin{document}&#10;&#10;\begin{equation*}&#10; V = J_e \begin{bmatrix}&#10;    z_{ee} \\ \varphi_v&#10;    \end{bmatrix},&#10;    \dot{V} = J_e \begin{bmatrix}&#10;    \dot{z_{ee}} \\ \dot{\varphi_v}&#10;    \end{bmatrix},&#10;    \ddot{V} = J_e \begin{bmatrix}&#10;    \ddot{z_{ee}} \\ \ddot{\varphi_v}&#10;    \end{bmatrix}&#10;\end{equation*}&#10;&#10;&#10;\end{document}"/>
  <p:tag name="IGUANATEXSIZE" val="20"/>
  <p:tag name="IGUANATEXCURSOR" val="34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678.6652"/>
  <p:tag name="LATEXADDIN" val="\documentclass{article}&#10;\usepackage{amsmath}&#10;\pagestyle{empty}&#10;\begin{document}&#10;&#10;\begin{equation*}&#10;\tau = B\ddot{\theta} + n\dot{\theta}&#10;\end{equation*}&#10;&#10;&#10;\end{document}"/>
  <p:tag name="IGUANATEXSIZE" val="20"/>
  <p:tag name="IGUANATEXCURSOR" val="13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321"/>
  <p:tag name="ORIGINALWIDTH" val="3697.038"/>
  <p:tag name="LATEXADDIN" val="\documentclass{article}&#10;\usepackage{amsmath}&#10;\pagestyle{empty}&#10;\begin{document}&#10;&#10;\begin{equation*}&#10; B = J_r I_2 + m(J_1^T J_1 + J_2^TJ_2+J_3^TJ_3+J_4^TJ_4)+J_rJ_{34}^TJ_{34} + m_vJ_E^TJ_E&#10;\end{equation*}&#10;&#10;&#10;\end{document}"/>
  <p:tag name="IGUANATEXSIZE" val="20"/>
  <p:tag name="IGUANATEXCURSOR" val="10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9817"/>
  <p:tag name="ORIGINALWIDTH" val="3286.089"/>
  <p:tag name="LATEXADDIN" val="\documentclass{article}&#10;\usepackage{amsmath}&#10;\pagestyle{empty}&#10;\begin{document}&#10;&#10;\begin{equation*}&#10; n = m(J_1^T\dot{J_1}+J_2^T\dot{J_2}+J_3^T\dot{J_3}+J_4^T\dot{J_4})+J_rJ_{34}^T\dot{J_{34}}+m_vJ_E^T\dot{J_E}&#10;\end{equation*}&#10;&#10;&#10;\end{document}"/>
  <p:tag name="IGUANATEXSIZE" val="20"/>
  <p:tag name="IGUANATEXCURSOR" val="10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996.6254"/>
  <p:tag name="LATEXADDIN" val="\documentclass{article}&#10;\usepackage{amsmath}&#10;\pagestyle{empty}&#10;\begin{document}&#10;&#10;\begin{equation*}&#10;    \ddot{\theta} = B^{-1}(-n\dot{\theta}+\tau)&#10;\end{equation*}&#10;&#10;&#10;\end{document}"/>
  <p:tag name="IGUANATEXSIZE" val="20"/>
  <p:tag name="IGUANATEXCURSOR" val="128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154.856"/>
  <p:tag name="LATEXADDIN" val="\documentclass{article}&#10;\usepackage{amsmath}&#10;\pagestyle{empty}&#10;\begin{document}&#10;&#10;\begin{equation*}&#10;y_1 = \sqrt{4l^2-(x-d)^2}&#10;\end{equation*}&#10;&#10;&#10;\end{document}"/>
  <p:tag name="IGUANATEXSIZE" val="20"/>
  <p:tag name="IGUANATEXCURSOR" val="12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505.4369"/>
  <p:tag name="LATEXADDIN" val="\documentclass{article}&#10;\usepackage{amsmath}&#10;\pagestyle{empty}&#10;\begin{document}&#10;&#10;\begin{equation*}&#10;\overrightarrow{AC} // \overrightarrow{CE}&#10;\end{equation*}&#10;&#10;&#10;\end{document}"/>
  <p:tag name="IGUANATEXSIZE" val="20"/>
  <p:tag name="IGUANATEXCURSOR" val="14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154.856"/>
  <p:tag name="LATEXADDIN" val="\documentclass{article}&#10;\usepackage{amsmath}&#10;\pagestyle{empty}&#10;\begin{document}&#10;&#10;\begin{equation*}&#10;y_2 = \sqrt{4l^2-(x+d)^2}&#10;\end{equation*}&#10;&#10;&#10;\end{document}"/>
  <p:tag name="IGUANATEXSIZE" val="20"/>
  <p:tag name="IGUANATEXCURSOR" val="12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530.1837"/>
  <p:tag name="LATEXADDIN" val="\documentclass{article}&#10;\usepackage{amsmath}&#10;\pagestyle{empty}&#10;\begin{document}&#10;&#10;\begin{equation*}&#10;\overrightarrow{BD} // \overrightarrow{DE}&#10;\end{equation*}&#10;&#10;&#10;\end{document}"/>
  <p:tag name="IGUANATEXSIZE" val="20"/>
  <p:tag name="IGUANATEXCURSOR" val="14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462"/>
  <p:tag name="ORIGINALWIDTH" val="1739.782"/>
  <p:tag name="LATEXADDIN" val="\documentclass{article}&#10;\usepackage{amsmath}&#10;\pagestyle{empty}&#10;\begin{document}&#10;&#10;\begin{equation*}&#10; x_5 = \bigg|\frac{x_{5p}+sx}{2}\bigg|, y_5 = \bigg|\frac{y_{5p}+sy}{2}\bigg|&#10;\end{equation*}&#10;&#10;&#10;\end{document}"/>
  <p:tag name="IGUANATEXSIZE" val="20"/>
  <p:tag name="IGUANATEXCURSOR" val="17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.7135"/>
  <p:tag name="ORIGINALWIDTH" val="1699.288"/>
  <p:tag name="LATEXADDIN" val="\documentclass{article}&#10;\usepackage{amsmath}&#10;\pagestyle{empty}&#10;\begin{document}&#10;&#10;\begin{equation*}&#10; x_{5p} = \frac{l^2+y_{5p}l\sin\theta_1+ld\cos\theta_1}{2d-l\cos\theta_1}&#10;\end{equation*}&#10;&#10;&#10;\end{document}"/>
  <p:tag name="IGUANATEXSIZE" val="20"/>
  <p:tag name="IGUANATEXCURSOR" val="172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04.837"/>
  <p:tag name="LATEXADDIN" val="\documentclass{article}&#10;\usepackage{amsmath}&#10;\pagestyle{empty}&#10;\begin{document}&#10;&#10;\begin{equation*}&#10;C_{ee} = \begin{bmatrix}&#10;    m_e &amp; 0 \\ 0 &amp; I_v&#10;    \end{bmatrix}&#10;    J_e \begin{bmatrix}&#10;    \ddot{z_{ee}} \\ \ddot{\varphi_v}&#10;    \end{bmatrix}&#10;\end{equation*}&#10;&#10;&#10;\end{document}"/>
  <p:tag name="IGUANATEXSIZE" val="20"/>
  <p:tag name="IGUANATEXCURSOR" val="24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515.1856"/>
  <p:tag name="LATEXADDIN" val="\documentclass{article}&#10;\usepackage{amsmath}&#10;\pagestyle{empty}&#10;\begin{document}&#10;&#10;\begin{equation*}&#10;\overrightarrow{CE} // \overrightarrow{ED}&#10;\end{equation*}&#10;&#10;&#10;\end{document}"/>
  <p:tag name="IGUANATEXSIZE" val="20"/>
  <p:tag name="IGUANATEXCURSOR" val="140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941.8823"/>
  <p:tag name="LATEXADDIN" val="\documentclass{article}&#10;\usepackage{amsmath}&#10;\pagestyle{empty}&#10;\begin{document}&#10;&#10;\begin{equation*}&#10; y_3 = \sqrt{-(x-d)^2}&#10;\end{equation*}&#10;&#10;&#10;\end{document}"/>
  <p:tag name="IGUANATEXSIZE" val="20"/>
  <p:tag name="IGUANATEXCURSOR" val="138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401.1998"/>
  <p:tag name="LATEXADDIN" val="\documentclass{article}&#10;\usepackage{amsmath}&#10;\pagestyle{empty}&#10;\begin{document}&#10;&#10;\begin{equation*}&#10;\overrightarrow{A} = \overrightarrow{E}&#10;\end{equation*}&#10;&#10;&#10;\end{document}"/>
  <p:tag name="IGUANATEXSIZE" val="20"/>
  <p:tag name="IGUANATEXCURSOR" val="99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941.8823"/>
  <p:tag name="LATEXADDIN" val="\documentclass{article}&#10;\usepackage{amsmath}&#10;\pagestyle{empty}&#10;\begin{document}&#10;&#10;\begin{equation*}&#10;  y_4 = \sqrt{-(x+d)^2}&#10;\end{equation*}&#10;&#10;&#10;\end{document}"/>
  <p:tag name="IGUANATEXSIZE" val="20"/>
  <p:tag name="IGUANATEXCURSOR" val="122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401.1998"/>
  <p:tag name="LATEXADDIN" val="\documentclass{article}&#10;\usepackage{amsmath}&#10;\pagestyle{empty}&#10;\begin{document}&#10;&#10;\begin{equation*}&#10;\overrightarrow{E} = \overrightarrow{B}&#10;\end{equation*}&#10;&#10;&#10;\end{document}"/>
  <p:tag name="IGUANATEXSIZE" val="20"/>
  <p:tag name="IGUANATEXCURSOR" val="99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1946.007"/>
  <p:tag name="LATEXADDIN" val="\documentclass{article}&#10;\usepackage{amsmath}&#10;\pagestyle{empty}&#10;\begin{document}&#10;&#10;\begin{equation*}&#10; r = \frac{\max \lambda}{\min \lambda} t.c. \ \lambda \in eig(J_{man} = JJ^T)&#10;\end{equation*}&#10;&#10;&#10;\end{document}"/>
  <p:tag name="IGUANATEXSIZE" val="20"/>
  <p:tag name="IGUANATEXCURSOR" val="17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45.8942"/>
  <p:tag name="LATEXADDIN" val="\documentclass{article}&#10;\usepackage{amsmath}&#10;\pagestyle{empty}&#10;\begin{document}&#10;&#10;\begin{equation*}&#10;J_e =&#10;    \begin{bmatrix}&#10;    \frac{p_v}{2\cdot \pi} &amp; \frac{p_v}{2\cdot \pi} \\&#10;    0 &amp; 1&#10;    \end{bmatrix}&#10;\end{equation*}&#10;&#10;&#10;\end{document}"/>
  <p:tag name="IGUANATEXSIZE" val="20"/>
  <p:tag name="IGUANATEXCURSOR" val="207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172.479"/>
  <p:tag name="LATEXADDIN" val="\documentclass{article}&#10;\usepackage{amsmath}&#10;\pagestyle{empty}&#10;\begin{document}&#10;&#10;\begin{equation*}&#10;    \begin{cases}&#10;    (x-\frac{l}{2}-l\cos\theta_1)^2+(y-l\sin\theta_1)^2 = l^2 \\&#10;    (x+\frac{l}{2}-l\cos\theta_2)^2+(y-l\sin\theta_2)^2 = l^2&#10;    \end{cases}&#10;\end{equation*}&#10;&#10;&#10;\end{document}"/>
  <p:tag name="IGUANATEXSIZE" val="20"/>
  <p:tag name="IGUANATEXCURSOR" val="27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653.9183"/>
  <p:tag name="LATEXADDIN" val="\documentclass{article}&#10;\usepackage{amsmath}&#10;\pagestyle{empty}&#10;\begin{document}&#10;&#10;\begin{equation*}&#10;\begin{bmatrix} \dot{x} \\ \dot{y}\end{bmatrix}&#10;= J\begin{bmatrix} \dot{\theta_1} \\ \dot{\theta_2}\end{bmatrix}&#10;\end{equation*}&#10;&#10;&#10;\end{document}"/>
  <p:tag name="IGUANATEXSIZE" val="20"/>
  <p:tag name="IGUANATEXCURSOR" val="8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3.356"/>
  <p:tag name="LATEXADDIN" val="\documentclass{article}&#10;\usepackage{amsmath}&#10;\pagestyle{empty}&#10;\begin{document}&#10;&#10;\begin{equation*}&#10;\begin{bmatrix} \ddot{x} \\ \ddot{y}\end{bmatrix}&#10;= \dot{J}\begin{bmatrix} \dot{\theta_1} \\ \dot{\theta_2}\end{bmatrix} + J\begin{bmatrix} \ddot{\theta_1} \\ \ddot{\theta_2} \end{bmatrix}&#10;\end{equation*}&#10;&#10;&#10;\end{document}"/>
  <p:tag name="IGUANATEXSIZE" val="20"/>
  <p:tag name="IGUANATEXCURSOR" val="303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9572"/>
  <p:tag name="ORIGINALWIDTH" val="468.6914"/>
  <p:tag name="LATEXADDIN" val="\documentclass{article}&#10;\usepackage{amsmath}&#10;\pagestyle{empty}&#10;\begin{document}&#10;\begin{equation*}&#10;    \sum_{i=0}^m F_i\delta q_j\label{eq:din}&#10;\end{equation*}&#10;&#10;&#10;&#10;\end{document}"/>
  <p:tag name="IGUANATEXSIZE" val="20"/>
  <p:tag name="IGUANATEXCURSOR" val="157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678.6652"/>
  <p:tag name="LATEXADDIN" val="\documentclass{article}&#10;\usepackage{amsmath}&#10;\pagestyle{empty}&#10;\begin{document}&#10;&#10;\begin{equation*}&#10;\tau = B\ddot{\theta} + n\dot{\theta}&#10;\end{equation*}&#10;&#10;&#10;\end{document}"/>
  <p:tag name="IGUANATEXSIZE" val="20"/>
  <p:tag name="IGUANATEXCURSOR" val="13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640.795"/>
  <p:tag name="LATEXADDIN" val="\documentclass{article}&#10;\usepackage{amsmath}&#10;\pagestyle{empty}&#10;\begin{document}&#10;&#10;\begin{equation*}&#10;\begin{bmatrix} \tau_1 \\ \tau_2 \end{bmatrix}&#10;= B(\theta)&#10;\begin{bmatrix} \ddot{\theta_1} \\ \ddot{\theta_2} \end{bmatrix} + n(\theta,\dot{\theta}) \begin{bmatrix} \dot{\theta_1} \\ \dot{\theta_2} \end{bmatrix}&#10;\end{equation*}&#10;&#10;&#10;\end{document}"/>
  <p:tag name="IGUANATEXSIZE" val="20"/>
  <p:tag name="IGUANATEXCURSOR" val="99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1390</TotalTime>
  <Words>1141</Words>
  <Application>Microsoft Office PowerPoint</Application>
  <PresentationFormat>Widescreen</PresentationFormat>
  <Paragraphs>279</Paragraphs>
  <Slides>66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Wingdings</vt:lpstr>
      <vt:lpstr>Office Theme</vt:lpstr>
      <vt:lpstr>Indagine teorica e sperimentale sul controllo centralizzato per un robot a cinematica parallela</vt:lpstr>
      <vt:lpstr>Struttura della presentazione</vt:lpstr>
      <vt:lpstr>Dispositivo oggetto della tesi</vt:lpstr>
      <vt:lpstr>Fasi di lavoro</vt:lpstr>
      <vt:lpstr>Modellazione Manipolatore</vt:lpstr>
      <vt:lpstr>Modellazione vite</vt:lpstr>
      <vt:lpstr>Modellazione link: Analisi cinematica</vt:lpstr>
      <vt:lpstr>Modellazione braccia: Analisi dinamica</vt:lpstr>
      <vt:lpstr>Modellazione braccia: Analisi dinamica</vt:lpstr>
      <vt:lpstr>Modello simulink</vt:lpstr>
      <vt:lpstr>Modellazione su Adams</vt:lpstr>
      <vt:lpstr>Confronto modellazione sperimentale e Adams</vt:lpstr>
      <vt:lpstr>Analisi cinetostatica</vt:lpstr>
      <vt:lpstr>Analisi punti di singolarità</vt:lpstr>
      <vt:lpstr>Analisi punti di singolarità : caso 1</vt:lpstr>
      <vt:lpstr>Analisi punti di singolarità : caso 2</vt:lpstr>
      <vt:lpstr>Analisi punti di singolarità : caso 5</vt:lpstr>
      <vt:lpstr>Analisi punti di singolarità : caso 3</vt:lpstr>
      <vt:lpstr>Analisi punti di singolarità : caso 4</vt:lpstr>
      <vt:lpstr>Punti di singolarità</vt:lpstr>
      <vt:lpstr>Manipolabilità</vt:lpstr>
      <vt:lpstr>Spazio di lavoro</vt:lpstr>
      <vt:lpstr>Attività sperimentale</vt:lpstr>
      <vt:lpstr>Banco prova</vt:lpstr>
      <vt:lpstr>Configurazione manipolatore</vt:lpstr>
      <vt:lpstr>Topologia della rete (1)</vt:lpstr>
      <vt:lpstr>Topologia della rete (2)</vt:lpstr>
      <vt:lpstr>File ENI</vt:lpstr>
      <vt:lpstr>Modulo beckoff</vt:lpstr>
      <vt:lpstr>Azionamenti</vt:lpstr>
      <vt:lpstr>Azionamenti: scambio di messaggi</vt:lpstr>
      <vt:lpstr>Finecorsa</vt:lpstr>
      <vt:lpstr>Implementazione nel sistema reale</vt:lpstr>
      <vt:lpstr>Inizializzazione</vt:lpstr>
      <vt:lpstr>Implementazione nel sistema reale: Input</vt:lpstr>
      <vt:lpstr>Input</vt:lpstr>
      <vt:lpstr>Implementazione nel sistema reale: Stateflow</vt:lpstr>
      <vt:lpstr>Implementazione nel sistema reale</vt:lpstr>
      <vt:lpstr>Implementazione nel sistema reale: Controllo Vite</vt:lpstr>
      <vt:lpstr>Schema controllore Vite</vt:lpstr>
      <vt:lpstr>Implementazione nel sistema reale: Controllo braccia</vt:lpstr>
      <vt:lpstr>Schema controllore braccia</vt:lpstr>
      <vt:lpstr>Implementazione nel sistema reale: Coppie Out</vt:lpstr>
      <vt:lpstr>Coppie in uscita</vt:lpstr>
      <vt:lpstr>Riprendiamo lo stateflow</vt:lpstr>
      <vt:lpstr>Fase 1: Homing</vt:lpstr>
      <vt:lpstr>Fase 2: Posizionamento</vt:lpstr>
      <vt:lpstr>Fase 3: Traiettorie</vt:lpstr>
      <vt:lpstr>Interfaccia grafica</vt:lpstr>
      <vt:lpstr>Sistema di controllo per la Vite</vt:lpstr>
      <vt:lpstr>Implementazione controllore vite</vt:lpstr>
      <vt:lpstr>Strategie di controllo per i bracci</vt:lpstr>
      <vt:lpstr>Controllo proporzionale e derivativo</vt:lpstr>
      <vt:lpstr>Implementazione controllore PD</vt:lpstr>
      <vt:lpstr>Analisi controllore proporzionale derivativo</vt:lpstr>
      <vt:lpstr>Controllo feed-forward</vt:lpstr>
      <vt:lpstr>Implementazione controllore Feed-forward</vt:lpstr>
      <vt:lpstr>Analisi controllore Feed-forward</vt:lpstr>
      <vt:lpstr>Controllo dinamica inversa</vt:lpstr>
      <vt:lpstr>Implementazione controllore ID</vt:lpstr>
      <vt:lpstr>Analisi controllore dinamica inversa</vt:lpstr>
      <vt:lpstr>Analisi controllore dinamica inversa</vt:lpstr>
      <vt:lpstr>Confronto schemi di controllo</vt:lpstr>
      <vt:lpstr>Traiettorie testate</vt:lpstr>
      <vt:lpstr>Traiettorie testate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Daniele Ravasio</dc:creator>
  <cp:lastModifiedBy>Daniele Ravasio</cp:lastModifiedBy>
  <cp:revision>335</cp:revision>
  <dcterms:created xsi:type="dcterms:W3CDTF">2021-11-12T09:07:58Z</dcterms:created>
  <dcterms:modified xsi:type="dcterms:W3CDTF">2021-11-18T16:40:55Z</dcterms:modified>
</cp:coreProperties>
</file>